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9" r:id="rId3"/>
    <p:sldId id="260" r:id="rId4"/>
    <p:sldId id="339" r:id="rId5"/>
    <p:sldId id="261" r:id="rId6"/>
    <p:sldId id="265" r:id="rId7"/>
    <p:sldId id="264" r:id="rId8"/>
    <p:sldId id="266" r:id="rId9"/>
    <p:sldId id="267" r:id="rId10"/>
    <p:sldId id="268" r:id="rId11"/>
    <p:sldId id="257" r:id="rId12"/>
    <p:sldId id="302" r:id="rId13"/>
    <p:sldId id="304" r:id="rId14"/>
    <p:sldId id="352" r:id="rId15"/>
    <p:sldId id="258" r:id="rId16"/>
    <p:sldId id="299" r:id="rId17"/>
    <p:sldId id="344" r:id="rId18"/>
    <p:sldId id="269" r:id="rId19"/>
    <p:sldId id="270" r:id="rId20"/>
    <p:sldId id="271" r:id="rId21"/>
    <p:sldId id="272" r:id="rId22"/>
    <p:sldId id="348" r:id="rId23"/>
    <p:sldId id="349" r:id="rId24"/>
    <p:sldId id="345" r:id="rId25"/>
    <p:sldId id="275" r:id="rId26"/>
    <p:sldId id="277" r:id="rId27"/>
    <p:sldId id="278" r:id="rId28"/>
    <p:sldId id="282" r:id="rId29"/>
    <p:sldId id="341" r:id="rId30"/>
    <p:sldId id="281" r:id="rId31"/>
    <p:sldId id="283" r:id="rId32"/>
    <p:sldId id="285" r:id="rId33"/>
    <p:sldId id="342" r:id="rId34"/>
    <p:sldId id="287" r:id="rId35"/>
    <p:sldId id="301" r:id="rId36"/>
    <p:sldId id="354" r:id="rId37"/>
    <p:sldId id="346" r:id="rId38"/>
    <p:sldId id="288" r:id="rId39"/>
    <p:sldId id="290" r:id="rId40"/>
    <p:sldId id="292" r:id="rId41"/>
    <p:sldId id="293" r:id="rId42"/>
    <p:sldId id="295" r:id="rId43"/>
    <p:sldId id="297" r:id="rId44"/>
    <p:sldId id="305" r:id="rId45"/>
    <p:sldId id="307" r:id="rId46"/>
    <p:sldId id="309" r:id="rId47"/>
    <p:sldId id="311" r:id="rId48"/>
    <p:sldId id="313" r:id="rId49"/>
    <p:sldId id="315" r:id="rId50"/>
    <p:sldId id="317" r:id="rId51"/>
    <p:sldId id="355" r:id="rId52"/>
    <p:sldId id="356" r:id="rId53"/>
    <p:sldId id="318" r:id="rId54"/>
    <p:sldId id="320" r:id="rId55"/>
    <p:sldId id="347" r:id="rId56"/>
    <p:sldId id="337" r:id="rId57"/>
    <p:sldId id="340" r:id="rId58"/>
    <p:sldId id="343" r:id="rId59"/>
    <p:sldId id="321" r:id="rId60"/>
    <p:sldId id="323" r:id="rId61"/>
    <p:sldId id="325" r:id="rId62"/>
    <p:sldId id="338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3F11FA50-7DA1-4CAA-96EB-A1D7AC7B7A1D}">
          <p14:sldIdLst>
            <p14:sldId id="256"/>
            <p14:sldId id="259"/>
            <p14:sldId id="260"/>
            <p14:sldId id="339"/>
            <p14:sldId id="261"/>
            <p14:sldId id="265"/>
            <p14:sldId id="264"/>
            <p14:sldId id="266"/>
            <p14:sldId id="267"/>
            <p14:sldId id="268"/>
            <p14:sldId id="257"/>
            <p14:sldId id="302"/>
            <p14:sldId id="304"/>
            <p14:sldId id="352"/>
            <p14:sldId id="258"/>
            <p14:sldId id="299"/>
            <p14:sldId id="344"/>
            <p14:sldId id="269"/>
            <p14:sldId id="270"/>
          </p14:sldIdLst>
        </p14:section>
        <p14:section name="Untitled Section" id="{1EAECEB1-1382-4D1B-92F7-151A36036204}">
          <p14:sldIdLst>
            <p14:sldId id="271"/>
            <p14:sldId id="272"/>
            <p14:sldId id="348"/>
            <p14:sldId id="349"/>
            <p14:sldId id="345"/>
            <p14:sldId id="275"/>
            <p14:sldId id="277"/>
            <p14:sldId id="278"/>
            <p14:sldId id="282"/>
            <p14:sldId id="341"/>
            <p14:sldId id="281"/>
            <p14:sldId id="283"/>
            <p14:sldId id="285"/>
            <p14:sldId id="342"/>
            <p14:sldId id="287"/>
            <p14:sldId id="301"/>
            <p14:sldId id="354"/>
            <p14:sldId id="346"/>
            <p14:sldId id="288"/>
            <p14:sldId id="290"/>
            <p14:sldId id="292"/>
            <p14:sldId id="293"/>
            <p14:sldId id="295"/>
            <p14:sldId id="297"/>
            <p14:sldId id="305"/>
            <p14:sldId id="307"/>
            <p14:sldId id="309"/>
            <p14:sldId id="311"/>
            <p14:sldId id="313"/>
            <p14:sldId id="315"/>
            <p14:sldId id="317"/>
            <p14:sldId id="355"/>
            <p14:sldId id="356"/>
            <p14:sldId id="318"/>
            <p14:sldId id="320"/>
            <p14:sldId id="347"/>
            <p14:sldId id="337"/>
            <p14:sldId id="340"/>
            <p14:sldId id="343"/>
            <p14:sldId id="321"/>
            <p14:sldId id="323"/>
            <p14:sldId id="325"/>
            <p14:sldId id="33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88" autoAdjust="0"/>
  </p:normalViewPr>
  <p:slideViewPr>
    <p:cSldViewPr>
      <p:cViewPr varScale="1">
        <p:scale>
          <a:sx n="72" d="100"/>
          <a:sy n="72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36E3E-53B6-40E5-B0C3-2579072EC2EA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13E0B-C4A9-4940-AF34-75D971DC03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228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13E0B-C4A9-4940-AF34-75D971DC03E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7289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422FF-5F5C-45A5-B1B3-77266E66E62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2110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422FF-5F5C-45A5-B1B3-77266E66E62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154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422FF-5F5C-45A5-B1B3-77266E66E62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0962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422FF-5F5C-45A5-B1B3-77266E66E62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131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7A6B-DAA4-422D-9F2F-5C11B714B0C5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0B6E-5FD7-46A4-B5C0-D6FAB5A17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625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7A6B-DAA4-422D-9F2F-5C11B714B0C5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0B6E-5FD7-46A4-B5C0-D6FAB5A17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95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7A6B-DAA4-422D-9F2F-5C11B714B0C5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0B6E-5FD7-46A4-B5C0-D6FAB5A17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631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7A6B-DAA4-422D-9F2F-5C11B714B0C5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0B6E-5FD7-46A4-B5C0-D6FAB5A17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970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7A6B-DAA4-422D-9F2F-5C11B714B0C5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0B6E-5FD7-46A4-B5C0-D6FAB5A17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855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7A6B-DAA4-422D-9F2F-5C11B714B0C5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0B6E-5FD7-46A4-B5C0-D6FAB5A17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108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7A6B-DAA4-422D-9F2F-5C11B714B0C5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0B6E-5FD7-46A4-B5C0-D6FAB5A17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892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7A6B-DAA4-422D-9F2F-5C11B714B0C5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0B6E-5FD7-46A4-B5C0-D6FAB5A17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956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7A6B-DAA4-422D-9F2F-5C11B714B0C5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0B6E-5FD7-46A4-B5C0-D6FAB5A17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894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7A6B-DAA4-422D-9F2F-5C11B714B0C5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0B6E-5FD7-46A4-B5C0-D6FAB5A17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199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87A6B-DAA4-422D-9F2F-5C11B714B0C5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00B6E-5FD7-46A4-B5C0-D6FAB5A17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415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87A6B-DAA4-422D-9F2F-5C11B714B0C5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00B6E-5FD7-46A4-B5C0-D6FAB5A171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535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ft.com/beyond-brics/2011/12/14/talent-agencies-ride-the-wave-of-korean-po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ororo.net/en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Korean Wave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October 12, 2017</a:t>
            </a:r>
          </a:p>
          <a:p>
            <a:r>
              <a:rPr lang="en-US" dirty="0" smtClean="0"/>
              <a:t>Cha </a:t>
            </a:r>
            <a:r>
              <a:rPr lang="en-US" dirty="0" smtClean="0"/>
              <a:t>Young-</a:t>
            </a:r>
            <a:r>
              <a:rPr lang="en-US" dirty="0" err="1" smtClean="0"/>
              <a:t>cheol</a:t>
            </a:r>
            <a:endParaRPr lang="en-US" dirty="0" smtClean="0"/>
          </a:p>
          <a:p>
            <a:r>
              <a:rPr lang="en-US" dirty="0" smtClean="0"/>
              <a:t>Korean Consul General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81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457200"/>
            <a:ext cx="8503920" cy="61264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dobe Fangsong Std R"/>
                <a:ea typeface="Adobe Fangsong Std R"/>
              </a:rPr>
              <a:t>■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Funeral Ceremony</a:t>
            </a:r>
            <a:endParaRPr lang="en-US" dirty="0">
              <a:latin typeface="Adobe Caslon Pro Bold" pitchFamily="18" charset="0"/>
            </a:endParaRPr>
          </a:p>
        </p:txBody>
      </p:sp>
      <p:pic>
        <p:nvPicPr>
          <p:cNvPr id="4" name="그림 5" descr="장례(영화 축제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3929062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72c231bad9c8407a8cdd3cde57d9a0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133" y="3886200"/>
            <a:ext cx="71167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7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4326"/>
            <a:ext cx="8229600" cy="868362"/>
          </a:xfrm>
        </p:spPr>
        <p:txBody>
          <a:bodyPr/>
          <a:lstStyle/>
          <a:p>
            <a:r>
              <a:rPr lang="en-US" dirty="0" smtClean="0">
                <a:latin typeface="Adobe Caslon Pro Bold"/>
              </a:rPr>
              <a:t>∆ </a:t>
            </a:r>
            <a:r>
              <a:rPr lang="en-US" dirty="0" smtClean="0">
                <a:latin typeface="Adobe Caslon Pro Bold" pitchFamily="18" charset="0"/>
              </a:rPr>
              <a:t>Korean Wave (</a:t>
            </a:r>
            <a:r>
              <a:rPr lang="en-US" dirty="0" err="1" smtClean="0">
                <a:latin typeface="Adobe Caslon Pro Bold" pitchFamily="18" charset="0"/>
              </a:rPr>
              <a:t>Hallyu</a:t>
            </a:r>
            <a:r>
              <a:rPr lang="en-US" dirty="0" smtClean="0">
                <a:latin typeface="Adobe Caslon Pro Bold" pitchFamily="18" charset="0"/>
              </a:rPr>
              <a:t>)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867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sz="8000" dirty="0" smtClean="0">
                <a:latin typeface="Adobe Caslon Pro Bold" pitchFamily="18" charset="0"/>
                <a:ea typeface="Adobe Fangsong Std R"/>
              </a:rPr>
              <a:t>■ What is Korean Wave?</a:t>
            </a:r>
          </a:p>
          <a:p>
            <a:pPr marL="0" indent="0">
              <a:buNone/>
            </a:pPr>
            <a:r>
              <a:rPr lang="en-US" sz="80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8000" dirty="0" smtClean="0">
                <a:latin typeface="Adobe Caslon Pro Bold" pitchFamily="18" charset="0"/>
                <a:ea typeface="Adobe Fangsong Std R"/>
              </a:rPr>
              <a:t>     </a:t>
            </a:r>
            <a:r>
              <a:rPr lang="en-US" sz="8000" dirty="0">
                <a:latin typeface="Adobe Caslon Pro Bold" pitchFamily="18" charset="0"/>
                <a:ea typeface="Adobe Fangsong Std R"/>
              </a:rPr>
              <a:t>- </a:t>
            </a:r>
            <a:r>
              <a:rPr lang="en-US" sz="8000" dirty="0" smtClean="0">
                <a:latin typeface="Adobe Caslon Pro Bold" pitchFamily="18" charset="0"/>
                <a:ea typeface="Adobe Fangsong Std R"/>
              </a:rPr>
              <a:t>w</a:t>
            </a:r>
            <a:r>
              <a:rPr lang="en-US" sz="8000" dirty="0" smtClean="0">
                <a:latin typeface="Adobe Caslon Pro Bold" pitchFamily="18" charset="0"/>
              </a:rPr>
              <a:t>orld-wide </a:t>
            </a:r>
            <a:r>
              <a:rPr lang="en-US" sz="8000" dirty="0">
                <a:latin typeface="Adobe Caslon Pro Bold" pitchFamily="18" charset="0"/>
              </a:rPr>
              <a:t>popularity of Korean </a:t>
            </a:r>
            <a:r>
              <a:rPr lang="en-US" sz="8000" dirty="0" smtClean="0">
                <a:latin typeface="Adobe Caslon Pro Bold" pitchFamily="18" charset="0"/>
              </a:rPr>
              <a:t>Pop Culture</a:t>
            </a:r>
            <a:endParaRPr lang="en-US" sz="8000" dirty="0">
              <a:latin typeface="Adobe Caslon Pro Bold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Adobe Caslon Pro Bold" pitchFamily="18" charset="0"/>
              </a:rPr>
              <a:t>         </a:t>
            </a:r>
            <a:r>
              <a:rPr lang="en-US" sz="8000" dirty="0" smtClean="0">
                <a:latin typeface="Adobe Caslon Pro Bold" pitchFamily="18" charset="0"/>
              </a:rPr>
              <a:t>* </a:t>
            </a:r>
            <a:r>
              <a:rPr lang="en-US" sz="8000" dirty="0">
                <a:latin typeface="Adobe Caslon Pro Bold" pitchFamily="18" charset="0"/>
              </a:rPr>
              <a:t>Chinese Press coined the term in </a:t>
            </a:r>
            <a:r>
              <a:rPr lang="en-US" sz="8000" dirty="0" smtClean="0">
                <a:latin typeface="Adobe Caslon Pro Bold" pitchFamily="18" charset="0"/>
              </a:rPr>
              <a:t>the late 90s</a:t>
            </a:r>
            <a:endParaRPr lang="en-US" sz="8000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sz="80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8000" dirty="0" smtClean="0">
                <a:latin typeface="Adobe Caslon Pro Bold" pitchFamily="18" charset="0"/>
                <a:ea typeface="Adobe Fangsong Std R"/>
              </a:rPr>
              <a:t>    - four pillars</a:t>
            </a:r>
          </a:p>
          <a:p>
            <a:pPr marL="0" indent="0">
              <a:buNone/>
            </a:pPr>
            <a:r>
              <a:rPr lang="en-US" sz="80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8000" dirty="0" smtClean="0">
                <a:latin typeface="Adobe Caslon Pro Bold" pitchFamily="18" charset="0"/>
                <a:ea typeface="Adobe Fangsong Std R"/>
              </a:rPr>
              <a:t>         </a:t>
            </a:r>
            <a:r>
              <a:rPr lang="en-US" sz="8000" dirty="0" smtClean="0">
                <a:latin typeface="Adobe Caslon Pro Bold"/>
                <a:ea typeface="Adobe Fangsong Std R"/>
              </a:rPr>
              <a:t>1.</a:t>
            </a:r>
            <a:r>
              <a:rPr lang="en-US" sz="8000" dirty="0" smtClean="0">
                <a:latin typeface="Adobe Fangsong Std R"/>
                <a:ea typeface="Adobe Fangsong Std R"/>
              </a:rPr>
              <a:t> </a:t>
            </a:r>
            <a:r>
              <a:rPr lang="en-US" sz="8000" dirty="0" smtClean="0">
                <a:latin typeface="Adobe Caslon Pro Bold" pitchFamily="18" charset="0"/>
                <a:ea typeface="Adobe Fangsong Std R"/>
              </a:rPr>
              <a:t>K-Films</a:t>
            </a:r>
          </a:p>
          <a:p>
            <a:pPr marL="0" indent="0">
              <a:buNone/>
            </a:pPr>
            <a:r>
              <a:rPr lang="en-US" sz="80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8000" dirty="0" smtClean="0">
                <a:latin typeface="Adobe Caslon Pro Bold" pitchFamily="18" charset="0"/>
                <a:ea typeface="Adobe Fangsong Std R"/>
              </a:rPr>
              <a:t>         </a:t>
            </a:r>
            <a:r>
              <a:rPr lang="en-US" sz="8000" dirty="0" smtClean="0">
                <a:latin typeface="Adobe Caslon Pro Bold"/>
                <a:ea typeface="Adobe Fangsong Std R"/>
              </a:rPr>
              <a:t>2.</a:t>
            </a:r>
            <a:r>
              <a:rPr lang="en-US" sz="8000" dirty="0" smtClean="0">
                <a:latin typeface="Adobe Fangsong Std R"/>
                <a:ea typeface="Adobe Fangsong Std R"/>
              </a:rPr>
              <a:t> </a:t>
            </a:r>
            <a:r>
              <a:rPr lang="en-US" sz="8000" dirty="0" smtClean="0">
                <a:latin typeface="Adobe Caslon Pro Bold" pitchFamily="18" charset="0"/>
                <a:ea typeface="Adobe Fangsong Std R"/>
              </a:rPr>
              <a:t>K-TV  Dramas</a:t>
            </a:r>
          </a:p>
          <a:p>
            <a:pPr marL="0" indent="0">
              <a:buNone/>
            </a:pPr>
            <a:r>
              <a:rPr lang="en-US" sz="80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8000" dirty="0" smtClean="0">
                <a:latin typeface="Adobe Caslon Pro Bold" pitchFamily="18" charset="0"/>
                <a:ea typeface="Adobe Fangsong Std R"/>
              </a:rPr>
              <a:t>         </a:t>
            </a:r>
            <a:r>
              <a:rPr lang="en-US" sz="8000" dirty="0" smtClean="0">
                <a:latin typeface="Adobe Caslon Pro Bold"/>
                <a:ea typeface="Adobe Fangsong Std R"/>
              </a:rPr>
              <a:t>3.</a:t>
            </a:r>
            <a:r>
              <a:rPr lang="en-US" sz="8000" dirty="0" smtClean="0">
                <a:latin typeface="Adobe Fangsong Std R"/>
                <a:ea typeface="Adobe Fangsong Std R"/>
              </a:rPr>
              <a:t> </a:t>
            </a:r>
            <a:r>
              <a:rPr lang="en-US" sz="8000" dirty="0" smtClean="0">
                <a:latin typeface="Adobe Caslon Pro Bold" pitchFamily="18" charset="0"/>
                <a:ea typeface="Adobe Fangsong Std R"/>
              </a:rPr>
              <a:t>K-Pop (group dance + music): New Wave since 2010</a:t>
            </a:r>
          </a:p>
          <a:p>
            <a:pPr marL="0" indent="0">
              <a:buNone/>
            </a:pPr>
            <a:r>
              <a:rPr lang="en-US" sz="80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8000" dirty="0" smtClean="0">
                <a:latin typeface="Adobe Caslon Pro Bold" pitchFamily="18" charset="0"/>
                <a:ea typeface="Adobe Fangsong Std R"/>
              </a:rPr>
              <a:t>         </a:t>
            </a:r>
            <a:r>
              <a:rPr lang="en-US" sz="8000" dirty="0" smtClean="0">
                <a:latin typeface="Adobe Caslon Pro Bold"/>
                <a:ea typeface="Adobe Fangsong Std R"/>
              </a:rPr>
              <a:t>4.</a:t>
            </a:r>
            <a:r>
              <a:rPr lang="en-US" sz="8000" dirty="0" smtClean="0">
                <a:latin typeface="Adobe Caslon Pro Bold" pitchFamily="18" charset="0"/>
                <a:ea typeface="Adobe Fangsong Std R"/>
              </a:rPr>
              <a:t> Other Entertainment Products : online-game, animation, </a:t>
            </a:r>
          </a:p>
          <a:p>
            <a:pPr marL="0" indent="0">
              <a:buNone/>
            </a:pPr>
            <a:r>
              <a:rPr lang="en-US" sz="80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8000" dirty="0" smtClean="0">
                <a:latin typeface="Adobe Caslon Pro Bold" pitchFamily="18" charset="0"/>
                <a:ea typeface="Adobe Fangsong Std R"/>
              </a:rPr>
              <a:t>              cartoon, fashion, cosmetics, food, tourism, etc.</a:t>
            </a:r>
          </a:p>
          <a:p>
            <a:pPr marL="0" indent="0">
              <a:buNone/>
            </a:pPr>
            <a:endParaRPr lang="en-US" sz="8000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sz="8000" dirty="0" smtClean="0">
                <a:latin typeface="Adobe Caslon Pro Bold" pitchFamily="18" charset="0"/>
                <a:ea typeface="Adobe Fangsong Std R"/>
              </a:rPr>
              <a:t>■ Base </a:t>
            </a:r>
            <a:r>
              <a:rPr lang="en-US" sz="8000" dirty="0">
                <a:latin typeface="Adobe Caslon Pro Bold" pitchFamily="18" charset="0"/>
                <a:ea typeface="Adobe Fangsong Std R"/>
              </a:rPr>
              <a:t>of Korean </a:t>
            </a:r>
            <a:r>
              <a:rPr lang="en-US" sz="8000" dirty="0" smtClean="0">
                <a:latin typeface="Adobe Caslon Pro Bold" pitchFamily="18" charset="0"/>
                <a:ea typeface="Adobe Fangsong Std R"/>
              </a:rPr>
              <a:t>Wave: hybrid culture</a:t>
            </a:r>
          </a:p>
          <a:p>
            <a:pPr marL="0" indent="0">
              <a:buNone/>
            </a:pPr>
            <a:r>
              <a:rPr lang="en-US" sz="80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8000" dirty="0" smtClean="0">
                <a:latin typeface="Adobe Caslon Pro Bold" pitchFamily="18" charset="0"/>
                <a:ea typeface="Adobe Fangsong Std R"/>
              </a:rPr>
              <a:t>     - Western </a:t>
            </a:r>
            <a:r>
              <a:rPr lang="en-US" sz="8000" dirty="0">
                <a:latin typeface="Adobe Caslon Pro Bold" pitchFamily="18" charset="0"/>
                <a:ea typeface="Adobe Fangsong Std R"/>
              </a:rPr>
              <a:t>modernity  + Asian </a:t>
            </a:r>
            <a:r>
              <a:rPr lang="en-US" sz="8000" dirty="0" smtClean="0">
                <a:latin typeface="Adobe Caslon Pro Bold" pitchFamily="18" charset="0"/>
                <a:ea typeface="Adobe Fangsong Std R"/>
              </a:rPr>
              <a:t>sentimentality (K-Drama)</a:t>
            </a:r>
          </a:p>
          <a:p>
            <a:pPr marL="0" indent="0">
              <a:buNone/>
            </a:pPr>
            <a:r>
              <a:rPr lang="en-US" sz="80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8000" dirty="0" smtClean="0">
                <a:latin typeface="Adobe Caslon Pro Bold" pitchFamily="18" charset="0"/>
                <a:ea typeface="Adobe Fangsong Std R"/>
              </a:rPr>
              <a:t>     -</a:t>
            </a:r>
            <a:r>
              <a:rPr lang="en-US" sz="8000" dirty="0" smtClean="0">
                <a:latin typeface="Adobe Caslon Pro Bold" pitchFamily="18" charset="0"/>
                <a:ea typeface="Adobe Fangsong Std R"/>
                <a:cs typeface="Calibri"/>
              </a:rPr>
              <a:t> </a:t>
            </a:r>
            <a:r>
              <a:rPr lang="en-US" sz="8000" dirty="0" smtClean="0">
                <a:latin typeface="Adobe Caslon Pro Bold" pitchFamily="18" charset="0"/>
                <a:ea typeface="Adobe Fangsong Std R"/>
              </a:rPr>
              <a:t>an ongoing and evolving process </a:t>
            </a:r>
            <a:r>
              <a:rPr lang="en-US" sz="8000" dirty="0">
                <a:latin typeface="Adobe Caslon Pro Bold" pitchFamily="18" charset="0"/>
                <a:ea typeface="Adobe Fangsong Std R"/>
              </a:rPr>
              <a:t>in digital </a:t>
            </a:r>
            <a:r>
              <a:rPr lang="en-US" sz="8000" dirty="0" smtClean="0">
                <a:latin typeface="Adobe Caslon Pro Bold" pitchFamily="18" charset="0"/>
                <a:ea typeface="Adobe Fangsong Std R"/>
              </a:rPr>
              <a:t>age, </a:t>
            </a:r>
          </a:p>
          <a:p>
            <a:pPr marL="0" indent="0">
              <a:buNone/>
            </a:pPr>
            <a:r>
              <a:rPr lang="en-US" sz="80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8000" dirty="0" smtClean="0">
                <a:latin typeface="Adobe Caslon Pro Bold" pitchFamily="18" charset="0"/>
                <a:ea typeface="Adobe Fangsong Std R"/>
              </a:rPr>
              <a:t>        interacting with other cultures (K-Pop)</a:t>
            </a:r>
          </a:p>
          <a:p>
            <a:pPr marL="0" indent="0">
              <a:buNone/>
            </a:pPr>
            <a:r>
              <a:rPr lang="en-US" sz="80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8000" dirty="0" smtClean="0">
                <a:latin typeface="Adobe Caslon Pro Bold" pitchFamily="18" charset="0"/>
                <a:ea typeface="Adobe Fangsong Std R"/>
              </a:rPr>
              <a:t>     -</a:t>
            </a:r>
            <a:r>
              <a:rPr lang="en-US" sz="8000" dirty="0" smtClean="0">
                <a:latin typeface="Adobe Caslon Pro Bold" pitchFamily="18" charset="0"/>
                <a:ea typeface="Adobe Fangsong Std R"/>
                <a:cs typeface="Calibri"/>
              </a:rPr>
              <a:t> not pure Korean one, a new language spoken in a speedy, </a:t>
            </a:r>
          </a:p>
          <a:p>
            <a:pPr marL="0" indent="0">
              <a:buNone/>
            </a:pPr>
            <a:r>
              <a:rPr lang="en-US" sz="8000" dirty="0">
                <a:latin typeface="Adobe Caslon Pro Bold" pitchFamily="18" charset="0"/>
                <a:ea typeface="Adobe Fangsong Std R"/>
                <a:cs typeface="Calibri"/>
              </a:rPr>
              <a:t> </a:t>
            </a:r>
            <a:r>
              <a:rPr lang="en-US" sz="8000" dirty="0" smtClean="0">
                <a:latin typeface="Adobe Caslon Pro Bold" pitchFamily="18" charset="0"/>
                <a:ea typeface="Adobe Fangsong Std R"/>
                <a:cs typeface="Calibri"/>
              </a:rPr>
              <a:t>        global world (K-Pop)</a:t>
            </a:r>
            <a:endParaRPr lang="en-US" sz="8000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sz="8000" dirty="0" smtClean="0">
                <a:latin typeface="Adobe Caslon Pro Bold" pitchFamily="18" charset="0"/>
                <a:ea typeface="Adobe Fangsong Std R"/>
              </a:rPr>
              <a:t>      </a:t>
            </a:r>
            <a:endParaRPr lang="en-US" sz="8000" dirty="0"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48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dobe Caslon Pro Bold" pitchFamily="18" charset="0"/>
              </a:rPr>
              <a:t>International Media Coverage</a:t>
            </a:r>
            <a:endParaRPr lang="en-US" sz="4000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dirty="0">
                <a:latin typeface="Adobe Fangsong Std R"/>
                <a:ea typeface="Adobe Fangsong Std R"/>
              </a:rPr>
              <a:t>■ </a:t>
            </a:r>
            <a:r>
              <a:rPr lang="en-US" sz="2600" dirty="0" smtClean="0">
                <a:latin typeface="Adobe Caslon Pro Bold" pitchFamily="18" charset="0"/>
                <a:ea typeface="Adobe Fangsong Std R"/>
              </a:rPr>
              <a:t>Lara </a:t>
            </a:r>
            <a:r>
              <a:rPr lang="en-US" sz="2600" dirty="0">
                <a:latin typeface="Adobe Caslon Pro Bold" pitchFamily="18" charset="0"/>
                <a:ea typeface="Adobe Fangsong Std R"/>
              </a:rPr>
              <a:t>Farrar, CNN World, Dec. 31, 2010</a:t>
            </a:r>
          </a:p>
          <a:p>
            <a:pPr marL="0" indent="0">
              <a:buNone/>
            </a:pPr>
            <a:r>
              <a:rPr lang="en-US" sz="2600" dirty="0" smtClean="0">
                <a:latin typeface="Adobe Caslon Pro Bold" pitchFamily="18" charset="0"/>
                <a:ea typeface="Adobe Fangsong Std R"/>
              </a:rPr>
              <a:t>         “</a:t>
            </a:r>
            <a:r>
              <a:rPr lang="en-US" sz="2600" dirty="0">
                <a:latin typeface="Adobe Caslon Pro Bold" pitchFamily="18" charset="0"/>
                <a:ea typeface="Adobe Fangsong Std R"/>
              </a:rPr>
              <a:t>Over the past decade, South Korea  has become the </a:t>
            </a:r>
            <a:endParaRPr lang="en-US" sz="2600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sz="26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600" dirty="0" smtClean="0">
                <a:latin typeface="Adobe Caslon Pro Bold" pitchFamily="18" charset="0"/>
                <a:ea typeface="Adobe Fangsong Std R"/>
              </a:rPr>
              <a:t>       Hollywood </a:t>
            </a:r>
            <a:r>
              <a:rPr lang="en-US" sz="2600" dirty="0">
                <a:latin typeface="Adobe Caslon Pro Bold" pitchFamily="18" charset="0"/>
                <a:ea typeface="Adobe Fangsong Std R"/>
              </a:rPr>
              <a:t>of the East, churning out entertainment </a:t>
            </a:r>
            <a:r>
              <a:rPr lang="en-US" sz="2600" dirty="0" smtClean="0">
                <a:latin typeface="Adobe Caslon Pro Bold" pitchFamily="18" charset="0"/>
                <a:ea typeface="Adobe Fangsong Std R"/>
              </a:rPr>
              <a:t>that</a:t>
            </a:r>
          </a:p>
          <a:p>
            <a:pPr marL="0" indent="0">
              <a:buNone/>
            </a:pPr>
            <a:r>
              <a:rPr lang="en-US" sz="26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600" dirty="0" smtClean="0">
                <a:latin typeface="Adobe Caslon Pro Bold" pitchFamily="18" charset="0"/>
                <a:ea typeface="Adobe Fangsong Std R"/>
              </a:rPr>
              <a:t>       is </a:t>
            </a:r>
            <a:r>
              <a:rPr lang="en-US" sz="2600" dirty="0">
                <a:latin typeface="Adobe Caslon Pro Bold" pitchFamily="18" charset="0"/>
                <a:ea typeface="Adobe Fangsong Std R"/>
              </a:rPr>
              <a:t>coveted by millions of fans stretching from Japan </a:t>
            </a:r>
            <a:r>
              <a:rPr lang="en-US" sz="2600" dirty="0" smtClean="0">
                <a:latin typeface="Adobe Caslon Pro Bold" pitchFamily="18" charset="0"/>
                <a:ea typeface="Adobe Fangsong Std R"/>
              </a:rPr>
              <a:t>to</a:t>
            </a:r>
          </a:p>
          <a:p>
            <a:pPr marL="0" indent="0">
              <a:buNone/>
            </a:pPr>
            <a:r>
              <a:rPr lang="en-US" sz="26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600" dirty="0" smtClean="0">
                <a:latin typeface="Adobe Caslon Pro Bold" pitchFamily="18" charset="0"/>
                <a:ea typeface="Adobe Fangsong Std R"/>
              </a:rPr>
              <a:t>      </a:t>
            </a:r>
            <a:r>
              <a:rPr lang="en-US" sz="2600" dirty="0">
                <a:latin typeface="Adobe Caslon Pro Bold" pitchFamily="18" charset="0"/>
                <a:ea typeface="Adobe Fangsong Std R"/>
              </a:rPr>
              <a:t>Indonesia</a:t>
            </a:r>
            <a:r>
              <a:rPr lang="en-US" sz="2600" dirty="0" smtClean="0">
                <a:latin typeface="Adobe Caslon Pro Bold" pitchFamily="18" charset="0"/>
                <a:ea typeface="Adobe Fangsong Std R"/>
              </a:rPr>
              <a:t>.”</a:t>
            </a:r>
          </a:p>
          <a:p>
            <a:pPr marL="0" indent="0">
              <a:buNone/>
            </a:pPr>
            <a:r>
              <a:rPr lang="en-US" sz="2600" dirty="0" smtClean="0">
                <a:latin typeface="Adobe Caslon Pro Bold" pitchFamily="18" charset="0"/>
                <a:ea typeface="Adobe Fangsong Std R"/>
              </a:rPr>
              <a:t>■ </a:t>
            </a:r>
            <a:r>
              <a:rPr lang="en-US" sz="2600" dirty="0" smtClean="0">
                <a:latin typeface="Adobe Fangsong Std R"/>
                <a:ea typeface="Adobe Fangsong Std R"/>
              </a:rPr>
              <a:t> </a:t>
            </a:r>
            <a:r>
              <a:rPr lang="en-US" sz="2600" dirty="0">
                <a:latin typeface="Adobe Caslon Pro Bold" pitchFamily="18" charset="0"/>
                <a:ea typeface="Adobe Fangsong Std R"/>
              </a:rPr>
              <a:t>Steven </a:t>
            </a:r>
            <a:r>
              <a:rPr lang="en-US" sz="2600" dirty="0" err="1">
                <a:latin typeface="Adobe Caslon Pro Bold" pitchFamily="18" charset="0"/>
                <a:ea typeface="Adobe Fangsong Std R"/>
              </a:rPr>
              <a:t>Viney</a:t>
            </a:r>
            <a:r>
              <a:rPr lang="en-US" sz="2600" dirty="0">
                <a:latin typeface="Adobe Caslon Pro Bold" pitchFamily="18" charset="0"/>
                <a:ea typeface="Adobe Fangsong Std R"/>
              </a:rPr>
              <a:t>, Al-</a:t>
            </a:r>
            <a:r>
              <a:rPr lang="en-US" sz="2600" dirty="0" err="1">
                <a:latin typeface="Adobe Caslon Pro Bold" pitchFamily="18" charset="0"/>
                <a:ea typeface="Adobe Fangsong Std R"/>
              </a:rPr>
              <a:t>Masry</a:t>
            </a:r>
            <a:r>
              <a:rPr lang="en-US" sz="2600" dirty="0">
                <a:latin typeface="Adobe Caslon Pro Bold" pitchFamily="18" charset="0"/>
                <a:ea typeface="Adobe Fangsong Std R"/>
              </a:rPr>
              <a:t> Al-</a:t>
            </a:r>
            <a:r>
              <a:rPr lang="en-US" sz="2600" dirty="0" err="1">
                <a:latin typeface="Adobe Caslon Pro Bold" pitchFamily="18" charset="0"/>
                <a:ea typeface="Adobe Fangsong Std R"/>
              </a:rPr>
              <a:t>Youm</a:t>
            </a:r>
            <a:r>
              <a:rPr lang="en-US" sz="2600" dirty="0">
                <a:latin typeface="Adobe Caslon Pro Bold" pitchFamily="18" charset="0"/>
                <a:ea typeface="Adobe Fangsong Std R"/>
              </a:rPr>
              <a:t>, July 19, </a:t>
            </a:r>
            <a:r>
              <a:rPr lang="en-US" sz="2600" dirty="0" smtClean="0">
                <a:latin typeface="Adobe Caslon Pro Bold" pitchFamily="18" charset="0"/>
                <a:ea typeface="Adobe Fangsong Std R"/>
              </a:rPr>
              <a:t>2011</a:t>
            </a:r>
          </a:p>
          <a:p>
            <a:pPr marL="0" indent="0">
              <a:buNone/>
            </a:pPr>
            <a:r>
              <a:rPr lang="en-US" sz="26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600" dirty="0" smtClean="0">
                <a:latin typeface="Adobe Caslon Pro Bold" pitchFamily="18" charset="0"/>
                <a:ea typeface="Adobe Fangsong Std R"/>
              </a:rPr>
              <a:t>     “</a:t>
            </a:r>
            <a:r>
              <a:rPr lang="en-US" sz="2600" dirty="0">
                <a:latin typeface="Adobe Caslon Pro Bold" pitchFamily="18" charset="0"/>
                <a:ea typeface="Adobe Fangsong Std R"/>
              </a:rPr>
              <a:t>Whether it’s through films, music, books or food, the ‘</a:t>
            </a:r>
            <a:r>
              <a:rPr lang="en-US" sz="2600" dirty="0" smtClean="0">
                <a:latin typeface="Adobe Caslon Pro Bold" pitchFamily="18" charset="0"/>
                <a:ea typeface="Adobe Fangsong Std R"/>
              </a:rPr>
              <a:t>Korean</a:t>
            </a:r>
          </a:p>
          <a:p>
            <a:pPr marL="0" indent="0">
              <a:buNone/>
            </a:pPr>
            <a:r>
              <a:rPr lang="en-US" sz="26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600" dirty="0" smtClean="0">
                <a:latin typeface="Adobe Caslon Pro Bold" pitchFamily="18" charset="0"/>
                <a:ea typeface="Adobe Fangsong Std R"/>
              </a:rPr>
              <a:t>     </a:t>
            </a:r>
            <a:r>
              <a:rPr lang="en-US" sz="2600" dirty="0">
                <a:latin typeface="Adobe Caslon Pro Bold" pitchFamily="18" charset="0"/>
                <a:ea typeface="Adobe Fangsong Std R"/>
              </a:rPr>
              <a:t>wave’ has definitely hit Cairo, and is doing so with much fervor</a:t>
            </a:r>
            <a:r>
              <a:rPr lang="en-US" sz="2600" dirty="0" smtClean="0">
                <a:latin typeface="Adobe Caslon Pro Bold" pitchFamily="18" charset="0"/>
                <a:ea typeface="Adobe Fangsong Std R"/>
              </a:rPr>
              <a:t>.”</a:t>
            </a:r>
          </a:p>
          <a:p>
            <a:pPr marL="0" indent="0">
              <a:buNone/>
            </a:pPr>
            <a:endParaRPr lang="en-US" sz="2600" dirty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sz="2600" dirty="0" smtClean="0">
                <a:latin typeface="Adobe Caslon Pro Bold" pitchFamily="18" charset="0"/>
                <a:ea typeface="Adobe Fangsong Std R"/>
              </a:rPr>
              <a:t>■  </a:t>
            </a:r>
            <a:r>
              <a:rPr lang="en-US" sz="2600" dirty="0">
                <a:latin typeface="Adobe Caslon Pro Bold" pitchFamily="18" charset="0"/>
                <a:ea typeface="Adobe Fangsong Std R"/>
              </a:rPr>
              <a:t>IHT, March 6, </a:t>
            </a:r>
            <a:r>
              <a:rPr lang="en-US" sz="2600" dirty="0" smtClean="0">
                <a:latin typeface="Adobe Caslon Pro Bold" pitchFamily="18" charset="0"/>
                <a:ea typeface="Adobe Fangsong Std R"/>
              </a:rPr>
              <a:t>2012</a:t>
            </a:r>
          </a:p>
          <a:p>
            <a:pPr marL="0" indent="0">
              <a:buNone/>
            </a:pPr>
            <a:r>
              <a:rPr lang="en-US" sz="26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600" dirty="0" smtClean="0">
                <a:latin typeface="Adobe Caslon Pro Bold" pitchFamily="18" charset="0"/>
                <a:ea typeface="Adobe Fangsong Std R"/>
              </a:rPr>
              <a:t>      “</a:t>
            </a:r>
            <a:r>
              <a:rPr lang="en-US" sz="2600" dirty="0">
                <a:latin typeface="Adobe Caslon Pro Bold" pitchFamily="18" charset="0"/>
                <a:ea typeface="Adobe Fangsong Std R"/>
              </a:rPr>
              <a:t>Social media make it easier for </a:t>
            </a:r>
            <a:r>
              <a:rPr lang="en-US" sz="2600" dirty="0" smtClean="0">
                <a:latin typeface="Adobe Caslon Pro Bold" pitchFamily="18" charset="0"/>
                <a:ea typeface="Adobe Fangsong Std R"/>
              </a:rPr>
              <a:t>K-pop bands </a:t>
            </a:r>
            <a:r>
              <a:rPr lang="en-US" sz="2600" dirty="0">
                <a:latin typeface="Adobe Caslon Pro Bold" pitchFamily="18" charset="0"/>
                <a:ea typeface="Adobe Fangsong Std R"/>
              </a:rPr>
              <a:t>to reach a wider </a:t>
            </a:r>
            <a:endParaRPr lang="en-US" sz="2600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sz="26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600" dirty="0" smtClean="0">
                <a:latin typeface="Adobe Caslon Pro Bold" pitchFamily="18" charset="0"/>
                <a:ea typeface="Adobe Fangsong Std R"/>
              </a:rPr>
              <a:t>      audience </a:t>
            </a:r>
            <a:r>
              <a:rPr lang="en-US" sz="2600" dirty="0">
                <a:latin typeface="Adobe Caslon Pro Bold" pitchFamily="18" charset="0"/>
                <a:ea typeface="Adobe Fangsong Std R"/>
              </a:rPr>
              <a:t>in the </a:t>
            </a:r>
            <a:r>
              <a:rPr lang="en-US" sz="2600" dirty="0" smtClean="0">
                <a:latin typeface="Adobe Caslon Pro Bold" pitchFamily="18" charset="0"/>
                <a:ea typeface="Adobe Fangsong Std R"/>
              </a:rPr>
              <a:t>West</a:t>
            </a:r>
            <a:r>
              <a:rPr lang="en-US" sz="2600" dirty="0">
                <a:latin typeface="Adobe Caslon Pro Bold" pitchFamily="18" charset="0"/>
                <a:ea typeface="Adobe Fangsong Std R"/>
              </a:rPr>
              <a:t>”</a:t>
            </a:r>
          </a:p>
          <a:p>
            <a:pPr marL="0" indent="0">
              <a:buNone/>
            </a:pPr>
            <a:endParaRPr lang="en-US" dirty="0" smtClean="0">
              <a:latin typeface="Adobe Fangsong Std R"/>
              <a:ea typeface="Adobe Fangsong Std R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840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990600"/>
            <a:ext cx="8244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dobe Caslon Pro Bold" pitchFamily="18" charset="0"/>
                <a:ea typeface="Adobe Fangsong Std R"/>
              </a:rPr>
              <a:t>■</a:t>
            </a:r>
            <a:r>
              <a:rPr lang="en-US" sz="3200" b="1" dirty="0" smtClean="0">
                <a:latin typeface="Adobe Caslon Pro Bold" pitchFamily="18" charset="0"/>
              </a:rPr>
              <a:t> Financial </a:t>
            </a:r>
            <a:r>
              <a:rPr lang="en-US" sz="3200" b="1" dirty="0">
                <a:latin typeface="Adobe Caslon Pro Bold" pitchFamily="18" charset="0"/>
              </a:rPr>
              <a:t>Times, Feb.10, </a:t>
            </a:r>
            <a:r>
              <a:rPr lang="en-US" sz="3200" b="1" dirty="0" smtClean="0">
                <a:latin typeface="Adobe Caslon Pro Bold" pitchFamily="18" charset="0"/>
              </a:rPr>
              <a:t>2012</a:t>
            </a:r>
            <a:endParaRPr lang="en-US" sz="3200" b="1" dirty="0">
              <a:latin typeface="Adobe Caslon Pro Bold" pitchFamily="18" charset="0"/>
            </a:endParaRPr>
          </a:p>
          <a:p>
            <a:r>
              <a:rPr lang="en-US" sz="3200" i="1" dirty="0" smtClean="0">
                <a:latin typeface="Adobe Caslon Pro Bold" pitchFamily="18" charset="0"/>
              </a:rPr>
              <a:t>“Just </a:t>
            </a:r>
            <a:r>
              <a:rPr lang="en-US" sz="3200" i="1" dirty="0">
                <a:latin typeface="Adobe Caslon Pro Bold" pitchFamily="18" charset="0"/>
              </a:rPr>
              <a:t>days after </a:t>
            </a:r>
            <a:r>
              <a:rPr lang="en-US" sz="3200" i="1" dirty="0" smtClean="0">
                <a:latin typeface="Adobe Caslon Pro Bold" pitchFamily="18" charset="0"/>
              </a:rPr>
              <a:t>their </a:t>
            </a:r>
            <a:r>
              <a:rPr lang="en-US" sz="3200" i="1" dirty="0">
                <a:latin typeface="Adobe Caslon Pro Bold" pitchFamily="18" charset="0"/>
              </a:rPr>
              <a:t>first appearance on US network television with their hit single “The Boys”, the band of nine telegenic women this week returned to France – where tickets for a 2011 concert sold out in 15 minutes – to sing on prime time television. </a:t>
            </a:r>
            <a:r>
              <a:rPr lang="en-US" sz="3200" i="1" u="sng" dirty="0" smtClean="0">
                <a:latin typeface="Adobe Caslon Pro Bold" pitchFamily="18" charset="0"/>
              </a:rPr>
              <a:t>The </a:t>
            </a:r>
            <a:r>
              <a:rPr lang="en-US" sz="3200" i="1" u="sng" dirty="0" err="1" smtClean="0">
                <a:latin typeface="Adobe Caslon Pro Bold" pitchFamily="18" charset="0"/>
              </a:rPr>
              <a:t>Hallyu</a:t>
            </a:r>
            <a:r>
              <a:rPr lang="en-US" sz="3200" i="1" u="sng" dirty="0" smtClean="0">
                <a:latin typeface="Adobe Caslon Pro Bold" pitchFamily="18" charset="0"/>
              </a:rPr>
              <a:t> </a:t>
            </a:r>
            <a:r>
              <a:rPr lang="en-US" sz="3200" i="1" u="sng" dirty="0">
                <a:latin typeface="Adobe Caslon Pro Bold" pitchFamily="18" charset="0"/>
              </a:rPr>
              <a:t>– or “Korean wave” as the phenomenon is known in Asia – is now spreading to Europe and the US, and spurring South Korea’s </a:t>
            </a:r>
            <a:r>
              <a:rPr lang="en-US" sz="3200" i="1" u="sng" dirty="0" smtClean="0">
                <a:latin typeface="Adobe Caslon Pro Bold" pitchFamily="18" charset="0"/>
              </a:rPr>
              <a:t>export earnings.”</a:t>
            </a:r>
          </a:p>
        </p:txBody>
      </p:sp>
    </p:spTree>
    <p:extLst>
      <p:ext uri="{BB962C8B-B14F-4D97-AF65-F5344CB8AC3E}">
        <p14:creationId xmlns:p14="http://schemas.microsoft.com/office/powerpoint/2010/main" xmlns="" val="19042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0800000" flipV="1">
            <a:off x="1066800" y="73493"/>
            <a:ext cx="78486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dobe Caslon Pro Bold"/>
              </a:rPr>
              <a:t>     Economic Value of Korean Wave</a:t>
            </a:r>
          </a:p>
          <a:p>
            <a:endParaRPr lang="en-US" sz="2400" dirty="0">
              <a:latin typeface="Adobe Caslon Pro Bold"/>
            </a:endParaRPr>
          </a:p>
          <a:p>
            <a:r>
              <a:rPr lang="en-US" sz="2400" dirty="0" smtClean="0">
                <a:latin typeface="Adobe Caslon Pro Bold"/>
              </a:rPr>
              <a:t>“</a:t>
            </a:r>
            <a:r>
              <a:rPr lang="en-US" sz="2400" dirty="0" smtClean="0"/>
              <a:t> Cultural </a:t>
            </a:r>
            <a:r>
              <a:rPr lang="en-US" sz="2400" dirty="0"/>
              <a:t>exports – including films, comics and computer games – </a:t>
            </a:r>
            <a:r>
              <a:rPr lang="en-US" sz="2400" dirty="0" smtClean="0"/>
              <a:t> </a:t>
            </a:r>
            <a:r>
              <a:rPr lang="en-US" sz="2400" dirty="0">
                <a:hlinkClick r:id="rId3"/>
              </a:rPr>
              <a:t>causing the share prices of leading entertainment studios to soar</a:t>
            </a:r>
            <a:r>
              <a:rPr lang="en-US" sz="2400" dirty="0"/>
              <a:t>. Even Korea’s </a:t>
            </a:r>
            <a:r>
              <a:rPr lang="en-US" sz="2400" dirty="0" smtClean="0"/>
              <a:t>favorite </a:t>
            </a:r>
            <a:r>
              <a:rPr lang="en-US" sz="2400" dirty="0"/>
              <a:t>cartoon character, the penguin </a:t>
            </a:r>
            <a:r>
              <a:rPr lang="en-US" sz="2400" dirty="0" err="1">
                <a:hlinkClick r:id="rId4" tooltip="Pororo The Little Penguin"/>
              </a:rPr>
              <a:t>Pororo</a:t>
            </a:r>
            <a:r>
              <a:rPr lang="en-US" sz="2400" dirty="0"/>
              <a:t>, has appeared on television in 120 countries</a:t>
            </a:r>
            <a:r>
              <a:rPr lang="en-US" sz="2400" dirty="0" smtClean="0"/>
              <a:t>.”</a:t>
            </a:r>
          </a:p>
          <a:p>
            <a:endParaRPr lang="en-US" sz="2400" b="1" dirty="0"/>
          </a:p>
          <a:p>
            <a:r>
              <a:rPr lang="en-US" sz="2400" b="1" dirty="0" smtClean="0">
                <a:latin typeface="Adobe Fangsong Std R"/>
                <a:ea typeface="Adobe Fangsong Std R"/>
              </a:rPr>
              <a:t>■ Direct export effect: USD </a:t>
            </a:r>
            <a:r>
              <a:rPr lang="en-US" sz="2400" b="1" dirty="0">
                <a:latin typeface="Adobe Fangsong Std R"/>
                <a:ea typeface="Adobe Fangsong Std R"/>
              </a:rPr>
              <a:t>7</a:t>
            </a:r>
            <a:r>
              <a:rPr lang="en-US" sz="2400" b="1" dirty="0" smtClean="0">
                <a:latin typeface="Adobe Fangsong Std R"/>
                <a:ea typeface="Adobe Fangsong Std R"/>
              </a:rPr>
              <a:t> billion in 2015</a:t>
            </a:r>
          </a:p>
          <a:p>
            <a:endParaRPr lang="en-US" sz="2400" b="1" dirty="0">
              <a:latin typeface="Adobe Fangsong Std R"/>
              <a:ea typeface="Adobe Fangsong Std R"/>
            </a:endParaRPr>
          </a:p>
          <a:p>
            <a:r>
              <a:rPr lang="en-US" sz="2400" b="1" dirty="0" smtClean="0">
                <a:latin typeface="Adobe Fangsong Std R"/>
                <a:ea typeface="Adobe Fangsong Std R"/>
              </a:rPr>
              <a:t>■ Indirect effect: ca. USD 14 billion in 2015</a:t>
            </a:r>
          </a:p>
          <a:p>
            <a:r>
              <a:rPr lang="en-US" sz="2400" b="1" dirty="0">
                <a:latin typeface="Adobe Fangsong Std R"/>
                <a:ea typeface="Adobe Fangsong Std R"/>
              </a:rPr>
              <a:t> </a:t>
            </a:r>
            <a:r>
              <a:rPr lang="en-US" sz="2400" b="1" dirty="0" smtClean="0">
                <a:latin typeface="Adobe Fangsong Std R"/>
                <a:ea typeface="Adobe Fangsong Std R"/>
              </a:rPr>
              <a:t>    - facilitate the export of Korean goods, attract </a:t>
            </a:r>
          </a:p>
          <a:p>
            <a:r>
              <a:rPr lang="en-US" sz="2400" b="1" dirty="0">
                <a:latin typeface="Adobe Fangsong Std R"/>
                <a:ea typeface="Adobe Fangsong Std R"/>
              </a:rPr>
              <a:t> </a:t>
            </a:r>
            <a:r>
              <a:rPr lang="en-US" sz="2400" b="1" dirty="0" smtClean="0">
                <a:latin typeface="Adobe Fangsong Std R"/>
                <a:ea typeface="Adobe Fangsong Std R"/>
              </a:rPr>
              <a:t>      tourism to Korea, and increase</a:t>
            </a:r>
          </a:p>
          <a:p>
            <a:r>
              <a:rPr lang="en-US" sz="2400" b="1" dirty="0">
                <a:latin typeface="Adobe Fangsong Std R"/>
                <a:ea typeface="Adobe Fangsong Std R"/>
              </a:rPr>
              <a:t> </a:t>
            </a:r>
            <a:r>
              <a:rPr lang="en-US" sz="2400" b="1" dirty="0" smtClean="0">
                <a:latin typeface="Adobe Fangsong Std R"/>
                <a:ea typeface="Adobe Fangsong Std R"/>
              </a:rPr>
              <a:t>      the employment</a:t>
            </a:r>
          </a:p>
          <a:p>
            <a:r>
              <a:rPr lang="en-US" sz="2400" b="1" dirty="0">
                <a:latin typeface="Adobe Fangsong Std R"/>
                <a:ea typeface="Adobe Fangsong Std R"/>
              </a:rPr>
              <a:t> </a:t>
            </a:r>
            <a:r>
              <a:rPr lang="en-US" sz="2400" b="1" dirty="0" smtClean="0">
                <a:latin typeface="Adobe Fangsong Std R"/>
                <a:ea typeface="Adobe Fangsong Std R"/>
              </a:rPr>
              <a:t>    - USD 83 billion in 2020 expected </a:t>
            </a:r>
          </a:p>
          <a:p>
            <a:r>
              <a:rPr lang="en-US" sz="2400" b="1" dirty="0" smtClean="0">
                <a:latin typeface="Adobe Fangsong Std R"/>
                <a:ea typeface="Adobe Fangsong Std R"/>
              </a:rPr>
              <a:t>■ valuable Soft Power</a:t>
            </a:r>
          </a:p>
          <a:p>
            <a:r>
              <a:rPr lang="en-US" sz="2400" b="1" dirty="0">
                <a:latin typeface="Adobe Fangsong Std R"/>
                <a:ea typeface="Adobe Fangsong Std R"/>
              </a:rPr>
              <a:t> </a:t>
            </a:r>
            <a:r>
              <a:rPr lang="en-US" sz="2400" b="1" dirty="0" smtClean="0">
                <a:latin typeface="Adobe Fangsong Std R"/>
                <a:ea typeface="Adobe Fangsong Std R"/>
              </a:rPr>
              <a:t>      </a:t>
            </a:r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192710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dobe Caslon Pro Bold" pitchFamily="18" charset="0"/>
              </a:rPr>
              <a:t> </a:t>
            </a:r>
            <a:r>
              <a:rPr lang="en-US" sz="3600" dirty="0" smtClean="0">
                <a:latin typeface="Adobe Caslon Pro Bold" pitchFamily="18" charset="0"/>
              </a:rPr>
              <a:t>Overview of Korean Entertainment Industry </a:t>
            </a:r>
            <a:endParaRPr lang="en-US" sz="3600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355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dobe Caslon Pro Bold" pitchFamily="18" charset="0"/>
                <a:ea typeface="Adobe Fangsong Std R"/>
              </a:rPr>
              <a:t>■ dominance of imported music &amp; films 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  <a:ea typeface="Adobe Fangsong Std R"/>
              </a:rPr>
              <a:t>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     - 1950s- the late 1980s</a:t>
            </a:r>
          </a:p>
          <a:p>
            <a:pPr marL="0" indent="0">
              <a:buNone/>
            </a:pPr>
            <a:r>
              <a:rPr lang="en-US" dirty="0" smtClean="0">
                <a:latin typeface="Adobe Caslon Pro Bold" pitchFamily="18" charset="0"/>
                <a:ea typeface="Adobe Fangsong Std R"/>
              </a:rPr>
              <a:t>         </a:t>
            </a:r>
            <a:r>
              <a:rPr lang="en-US" dirty="0">
                <a:latin typeface="Adobe Caslon Pro Bold"/>
                <a:ea typeface="Adobe Fangsong Std R"/>
              </a:rPr>
              <a:t>*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 local singers mimicked the tunes and</a:t>
            </a:r>
          </a:p>
          <a:p>
            <a:pPr marL="0" indent="0">
              <a:buNone/>
            </a:pPr>
            <a:r>
              <a:rPr lang="en-US" dirty="0" smtClean="0">
                <a:latin typeface="Adobe Caslon Pro Bold" pitchFamily="18" charset="0"/>
                <a:ea typeface="Adobe Fangsong Std R"/>
              </a:rPr>
              <a:t>            styles of foreign music in Korea</a:t>
            </a:r>
          </a:p>
          <a:p>
            <a:pPr marL="0" indent="0">
              <a:buNone/>
            </a:pPr>
            <a:r>
              <a:rPr lang="en-US" dirty="0" smtClean="0">
                <a:latin typeface="Adobe Caslon Pro Bold" pitchFamily="18" charset="0"/>
                <a:ea typeface="Adobe Fangsong Std R"/>
              </a:rPr>
              <a:t>      - American Forces Korea Network since 1957 </a:t>
            </a:r>
          </a:p>
          <a:p>
            <a:pPr marL="0" indent="0">
              <a:buNone/>
            </a:pPr>
            <a:r>
              <a:rPr lang="en-US" dirty="0" smtClean="0">
                <a:latin typeface="Adobe Caslon Pro Bold" pitchFamily="18" charset="0"/>
                <a:ea typeface="Adobe Fangsong Std R"/>
              </a:rPr>
              <a:t>■ appearance of mixed &amp; new type of culture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  <a:ea typeface="Adobe Fangsong Std R"/>
              </a:rPr>
              <a:t>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     since the late 1980s in Korea</a:t>
            </a:r>
          </a:p>
          <a:p>
            <a:pPr marL="0" indent="0">
              <a:buNone/>
            </a:pPr>
            <a:r>
              <a:rPr lang="en-US" dirty="0" smtClean="0">
                <a:latin typeface="Adobe Caslon Pro Bold" pitchFamily="18" charset="0"/>
                <a:ea typeface="Adobe Fangsong Std R"/>
              </a:rPr>
              <a:t>■ growing of Korean films, TV dramas since mid-1990s, 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  <a:ea typeface="Adobe Fangsong Std R"/>
              </a:rPr>
              <a:t>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     and K-Pop in the </a:t>
            </a:r>
            <a:r>
              <a:rPr lang="en-US" dirty="0">
                <a:latin typeface="Adobe Caslon Pro Bold" pitchFamily="18" charset="0"/>
                <a:ea typeface="Adobe Fangsong Std R"/>
              </a:rPr>
              <a:t>late 1990s in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domestic market</a:t>
            </a:r>
          </a:p>
          <a:p>
            <a:pPr marL="0" indent="0">
              <a:buNone/>
            </a:pPr>
            <a:r>
              <a:rPr lang="en-US" dirty="0" smtClean="0">
                <a:latin typeface="Adobe Caslon Pro Bold" pitchFamily="18" charset="0"/>
                <a:ea typeface="Adobe Fangsong Std R"/>
              </a:rPr>
              <a:t>■ K-films, K-TV dramas exported to Southeast Asia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  <a:ea typeface="Adobe Fangsong Std R"/>
              </a:rPr>
              <a:t>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     since the </a:t>
            </a:r>
            <a:r>
              <a:rPr lang="en-US" dirty="0">
                <a:latin typeface="Adobe Caslon Pro Bold" pitchFamily="18" charset="0"/>
                <a:ea typeface="Adobe Fangsong Std R"/>
              </a:rPr>
              <a:t>mid-1990s and beyond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since 2000</a:t>
            </a:r>
          </a:p>
          <a:p>
            <a:pPr marL="0" indent="0">
              <a:buNone/>
            </a:pPr>
            <a:r>
              <a:rPr lang="en-US" dirty="0" smtClean="0">
                <a:latin typeface="Adobe Caslon Pro Bold" pitchFamily="18" charset="0"/>
                <a:ea typeface="Adobe Fangsong Std R"/>
              </a:rPr>
              <a:t>■ K-Pop spread to global audience since 2010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  <a:ea typeface="Adobe Fangsong Std R"/>
              </a:rPr>
              <a:t>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     </a:t>
            </a:r>
            <a:r>
              <a:rPr lang="en-US" dirty="0">
                <a:latin typeface="Adobe Caslon Pro Bold" pitchFamily="18" charset="0"/>
                <a:ea typeface="Adobe Fangsong Std R"/>
              </a:rPr>
              <a:t>- K-Pop attracted audience in Korea and Japan, China, 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  <a:ea typeface="Adobe Fangsong Std R"/>
              </a:rPr>
              <a:t>         Hong Kong, Taiwan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, and Europe, USA, Middle East </a:t>
            </a:r>
          </a:p>
          <a:p>
            <a:pPr marL="0" indent="0">
              <a:buNone/>
            </a:pPr>
            <a:r>
              <a:rPr lang="en-US" dirty="0" smtClean="0">
                <a:latin typeface="Adobe Fangsong Std R"/>
                <a:ea typeface="Adobe Fangsong Std R"/>
              </a:rPr>
              <a:t>■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Booming of other entertainment industry</a:t>
            </a:r>
          </a:p>
          <a:p>
            <a:pPr marL="0" indent="0">
              <a:buNone/>
            </a:pPr>
            <a:endParaRPr lang="en-US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endParaRPr lang="en-US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endParaRPr lang="en-US" dirty="0" smtClean="0">
              <a:latin typeface="Adobe Fangsong Std R"/>
              <a:ea typeface="Adobe Fangsong Std R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28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685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dobe Caslon Pro Bold" pitchFamily="18" charset="0"/>
              </a:rPr>
              <a:t>Positive Domestic Environment for Korean Wave</a:t>
            </a:r>
            <a:endParaRPr lang="en-US" sz="3200" b="1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dobe Caslon Pro Bold" pitchFamily="18" charset="0"/>
                <a:ea typeface="Adobe Fangsong Std R"/>
              </a:rPr>
              <a:t>■ Democratization + Speedy economic development</a:t>
            </a:r>
          </a:p>
          <a:p>
            <a:pPr marL="0" indent="0">
              <a:buNone/>
            </a:pPr>
            <a:r>
              <a:rPr lang="en-US" sz="2800" dirty="0" smtClean="0">
                <a:latin typeface="Adobe Caslon Pro Bold" pitchFamily="18" charset="0"/>
                <a:ea typeface="Adobe Fangsong Std R"/>
              </a:rPr>
              <a:t>■ Highly developed IT infrastructure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</a:t>
            </a:r>
            <a:r>
              <a:rPr lang="en-US" sz="2800" dirty="0">
                <a:latin typeface="Adobe Caslon Pro Bold"/>
                <a:ea typeface="Adobe Fangsong Std R"/>
              </a:rPr>
              <a:t>*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high speed internet connection: 1</a:t>
            </a:r>
            <a:r>
              <a:rPr lang="en-US" sz="2800" baseline="30000" dirty="0" smtClean="0">
                <a:latin typeface="Adobe Caslon Pro Bold" pitchFamily="18" charset="0"/>
                <a:ea typeface="Adobe Fangsong Std R"/>
              </a:rPr>
              <a:t>st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among OECD      </a:t>
            </a:r>
          </a:p>
          <a:p>
            <a:pPr marL="0" indent="0">
              <a:buNone/>
            </a:pPr>
            <a:r>
              <a:rPr lang="en-US" sz="2800" dirty="0" smtClean="0">
                <a:latin typeface="Adobe Caslon Pro Bold" pitchFamily="18" charset="0"/>
                <a:ea typeface="Adobe Fangsong Std R"/>
              </a:rPr>
              <a:t>■ Open-market policy, pro-globalization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- market liberalization measures</a:t>
            </a:r>
          </a:p>
          <a:p>
            <a:pPr marL="0" indent="0">
              <a:buNone/>
            </a:pP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 - competitive pop culture environment</a:t>
            </a:r>
          </a:p>
          <a:p>
            <a:pPr marL="0" indent="0">
              <a:buNone/>
            </a:pPr>
            <a:r>
              <a:rPr lang="en-US" sz="2800" dirty="0" smtClean="0">
                <a:latin typeface="Adobe Caslon Pro Bold" pitchFamily="18" charset="0"/>
                <a:ea typeface="Adobe Fangsong Std R"/>
              </a:rPr>
              <a:t>■ Strategic approach by entertainment producers</a:t>
            </a:r>
          </a:p>
          <a:p>
            <a:pPr marL="0" indent="0">
              <a:buNone/>
            </a:pPr>
            <a:r>
              <a:rPr lang="en-US" sz="2800" dirty="0" smtClean="0">
                <a:latin typeface="Adobe Caslon Pro Bold" pitchFamily="18" charset="0"/>
                <a:ea typeface="Adobe Fangsong Std R"/>
              </a:rPr>
              <a:t>■ Singing </a:t>
            </a:r>
            <a:r>
              <a:rPr lang="en-US" sz="2800" dirty="0">
                <a:latin typeface="Adobe Caslon Pro Bold" pitchFamily="18" charset="0"/>
                <a:ea typeface="Adobe Fangsong Std R"/>
              </a:rPr>
              <a:t>culture: Karaoke </a:t>
            </a:r>
          </a:p>
          <a:p>
            <a:pPr marL="0" indent="0">
              <a:buNone/>
            </a:pPr>
            <a:endParaRPr lang="en-US" sz="2800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endParaRPr lang="en-US" sz="2800" dirty="0"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4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Adobe Caslon Pro Bold"/>
              </a:rPr>
              <a:t>                  </a:t>
            </a:r>
          </a:p>
          <a:p>
            <a:pPr marL="0" indent="0">
              <a:buNone/>
            </a:pPr>
            <a:r>
              <a:rPr lang="en-US" sz="5400" dirty="0" smtClean="0">
                <a:latin typeface="Adobe Caslon Pro Bold"/>
              </a:rPr>
              <a:t>        1</a:t>
            </a:r>
            <a:r>
              <a:rPr lang="en-US" sz="5400" dirty="0">
                <a:latin typeface="Adobe Caslon Pro Bold"/>
              </a:rPr>
              <a:t>. </a:t>
            </a:r>
            <a:r>
              <a:rPr lang="en-US" sz="5400" dirty="0">
                <a:latin typeface="Adobe Caslon Pro Bold" pitchFamily="18" charset="0"/>
              </a:rPr>
              <a:t>Korean Film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11817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dobe Caslon Pro Bold"/>
              </a:rPr>
              <a:t> </a:t>
            </a:r>
            <a:r>
              <a:rPr lang="en-US" sz="3600" dirty="0" smtClean="0">
                <a:latin typeface="Adobe Caslon Pro Bold" pitchFamily="18" charset="0"/>
              </a:rPr>
              <a:t>Korean Film Industry</a:t>
            </a:r>
            <a:endParaRPr lang="en-US" sz="3600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dobe Caslon Pro Bold" pitchFamily="18" charset="0"/>
                <a:ea typeface="Adobe Fangsong Std R"/>
              </a:rPr>
              <a:t>■ Movie market opening (1980s-1990s)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    - global pressure of market opening 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      </a:t>
            </a:r>
            <a:r>
              <a:rPr lang="en-US" sz="2400" dirty="0">
                <a:latin typeface="Adobe Caslon Pro Bold"/>
                <a:ea typeface="Adobe Fangsong Std R"/>
              </a:rPr>
              <a:t> </a:t>
            </a:r>
            <a:r>
              <a:rPr lang="en-US" sz="2400" dirty="0" smtClean="0">
                <a:latin typeface="Adobe Caslon Pro Bold"/>
                <a:ea typeface="Adobe Fangsong Std R"/>
              </a:rPr>
              <a:t>*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domestic market share of K-films: 15.9% in 1993 </a:t>
            </a:r>
          </a:p>
          <a:p>
            <a:pPr marL="0" indent="0">
              <a:buNone/>
            </a:pPr>
            <a:r>
              <a:rPr lang="en-US" sz="2400" dirty="0" smtClean="0">
                <a:latin typeface="Adobe Caslon Pro Bold" pitchFamily="18" charset="0"/>
                <a:ea typeface="Adobe Fangsong Std R"/>
              </a:rPr>
              <a:t>■ Paradigm shift in 1994 in Korean society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   </a:t>
            </a:r>
            <a:r>
              <a:rPr lang="en-US" sz="2400" dirty="0">
                <a:latin typeface="Adobe Caslon Pro Bold"/>
                <a:ea typeface="Adobe Fangsong Std R"/>
              </a:rPr>
              <a:t>*</a:t>
            </a:r>
            <a:r>
              <a:rPr lang="en-US" sz="2400" dirty="0" smtClean="0">
                <a:latin typeface="Adobe Caslon Pro Bold"/>
                <a:ea typeface="Adobe Fangsong Std R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Jurassic Park Factor: USD 350 million only in 1993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   “ total revenue of one film equaled to (based on net 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     profit) the sales of 1.5 million Hyundai cars abroad”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   - conglomerates invested to movie industry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      in recognition of the value of entertainment industry </a:t>
            </a:r>
          </a:p>
          <a:p>
            <a:pPr marL="0" indent="0">
              <a:buNone/>
            </a:pPr>
            <a:r>
              <a:rPr lang="en-US" sz="2400" dirty="0" smtClean="0">
                <a:latin typeface="Adobe Caslon Pro Bold" pitchFamily="18" charset="0"/>
                <a:ea typeface="Adobe Fangsong Std R"/>
              </a:rPr>
              <a:t>■ Screen Quota abolition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   - protection of domestic movie films  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    </a:t>
            </a:r>
            <a:r>
              <a:rPr lang="en-US" sz="2400" dirty="0">
                <a:latin typeface="Adobe Caslon Pro Bold"/>
                <a:ea typeface="Adobe Fangsong Std R"/>
              </a:rPr>
              <a:t>*</a:t>
            </a:r>
            <a:r>
              <a:rPr lang="en-US" sz="2400" dirty="0" smtClean="0">
                <a:latin typeface="Adobe Caslon Pro Bold"/>
                <a:ea typeface="Adobe Fangsong Std R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domestic market share: over 50% since 2001 </a:t>
            </a:r>
            <a:endParaRPr lang="en-US" sz="2400" dirty="0"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4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381000"/>
            <a:ext cx="8077200" cy="6324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dobe Caslon Pro Bold" pitchFamily="18" charset="0"/>
                <a:ea typeface="Adobe Fangsong Std R"/>
              </a:rPr>
              <a:t>                                  </a:t>
            </a:r>
            <a:r>
              <a:rPr lang="en-US" sz="12800" dirty="0" smtClean="0">
                <a:latin typeface="Adobe Caslon Pro Bold" pitchFamily="18" charset="0"/>
                <a:ea typeface="Adobe Fangsong Std R"/>
              </a:rPr>
              <a:t>Contribution </a:t>
            </a:r>
            <a:r>
              <a:rPr lang="en-US" sz="12800" dirty="0">
                <a:latin typeface="Adobe Caslon Pro Bold" pitchFamily="18" charset="0"/>
                <a:ea typeface="Adobe Fangsong Std R"/>
              </a:rPr>
              <a:t>of conglomerates to </a:t>
            </a:r>
            <a:r>
              <a:rPr lang="en-US" sz="12800" dirty="0" smtClean="0">
                <a:latin typeface="Adobe Caslon Pro Bold" pitchFamily="18" charset="0"/>
                <a:ea typeface="Adobe Fangsong Std R"/>
              </a:rPr>
              <a:t>film-</a:t>
            </a:r>
          </a:p>
          <a:p>
            <a:pPr marL="0" indent="0">
              <a:buNone/>
            </a:pPr>
            <a:r>
              <a:rPr lang="en-US" sz="1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12800" dirty="0" smtClean="0">
                <a:latin typeface="Adobe Caslon Pro Bold" pitchFamily="18" charset="0"/>
                <a:ea typeface="Adobe Fangsong Std R"/>
              </a:rPr>
              <a:t>        industry</a:t>
            </a:r>
            <a:endParaRPr lang="en-US" sz="12800" dirty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endParaRPr lang="en-US" dirty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sz="9600" dirty="0" smtClean="0">
                <a:latin typeface="Adobe Caslon Pro Bold" pitchFamily="18" charset="0"/>
                <a:ea typeface="Adobe Fangsong Std R"/>
              </a:rPr>
              <a:t>■ a solid foundation for movie industry</a:t>
            </a:r>
          </a:p>
          <a:p>
            <a:pPr marL="0" indent="0">
              <a:buNone/>
            </a:pPr>
            <a:r>
              <a:rPr lang="en-US" sz="9600" dirty="0" smtClean="0">
                <a:latin typeface="Adobe Caslon Pro Bold" pitchFamily="18" charset="0"/>
                <a:ea typeface="Adobe Fangsong Std R"/>
              </a:rPr>
              <a:t>■ new way for a capital mobilization for film production</a:t>
            </a:r>
          </a:p>
          <a:p>
            <a:pPr marL="0" indent="0">
              <a:buNone/>
            </a:pPr>
            <a:r>
              <a:rPr lang="en-US" sz="96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9600" dirty="0" smtClean="0">
                <a:latin typeface="Adobe Caslon Pro Bold" pitchFamily="18" charset="0"/>
                <a:ea typeface="Adobe Fangsong Std R"/>
              </a:rPr>
              <a:t>     - triggered venture capitals &amp; investment firms to enter</a:t>
            </a:r>
          </a:p>
          <a:p>
            <a:pPr marL="0" indent="0">
              <a:buNone/>
            </a:pPr>
            <a:r>
              <a:rPr lang="en-US" sz="96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9600" dirty="0" smtClean="0">
                <a:latin typeface="Adobe Caslon Pro Bold" pitchFamily="18" charset="0"/>
                <a:ea typeface="Adobe Fangsong Std R"/>
              </a:rPr>
              <a:t>        the film industry</a:t>
            </a:r>
          </a:p>
          <a:p>
            <a:pPr marL="0" indent="0">
              <a:buNone/>
            </a:pPr>
            <a:r>
              <a:rPr lang="en-US" sz="9600" dirty="0" smtClean="0">
                <a:latin typeface="Adobe Caslon Pro Bold" pitchFamily="18" charset="0"/>
                <a:ea typeface="Adobe Fangsong Std R"/>
              </a:rPr>
              <a:t>        </a:t>
            </a:r>
            <a:r>
              <a:rPr lang="en-US" sz="9600" dirty="0">
                <a:latin typeface="Adobe Caslon Pro Bold"/>
                <a:ea typeface="Adobe Fangsong Std R"/>
              </a:rPr>
              <a:t>*</a:t>
            </a:r>
            <a:r>
              <a:rPr lang="en-US" sz="9600" dirty="0" smtClean="0">
                <a:latin typeface="Adobe Caslon Pro Bold"/>
                <a:ea typeface="Adobe Fangsong Std R"/>
              </a:rPr>
              <a:t> in </a:t>
            </a:r>
            <a:r>
              <a:rPr lang="en-US" sz="9600" dirty="0">
                <a:latin typeface="Adobe Caslon Pro Bold"/>
                <a:ea typeface="Adobe Fangsong Std R"/>
              </a:rPr>
              <a:t>2000, venture capitals funded 23 out </a:t>
            </a:r>
            <a:r>
              <a:rPr lang="en-US" sz="9600" dirty="0" smtClean="0">
                <a:latin typeface="Adobe Caslon Pro Bold"/>
                <a:ea typeface="Adobe Fangsong Std R"/>
              </a:rPr>
              <a:t>of  </a:t>
            </a:r>
          </a:p>
          <a:p>
            <a:pPr marL="0" indent="0">
              <a:buNone/>
            </a:pPr>
            <a:r>
              <a:rPr lang="en-US" sz="9600" dirty="0">
                <a:latin typeface="Adobe Caslon Pro Bold"/>
                <a:ea typeface="Adobe Fangsong Std R"/>
              </a:rPr>
              <a:t> </a:t>
            </a:r>
            <a:r>
              <a:rPr lang="en-US" sz="9600" dirty="0" smtClean="0">
                <a:latin typeface="Adobe Caslon Pro Bold"/>
                <a:ea typeface="Adobe Fangsong Std R"/>
              </a:rPr>
              <a:t>          58 </a:t>
            </a:r>
            <a:r>
              <a:rPr lang="en-US" sz="9600" dirty="0">
                <a:latin typeface="Adobe Caslon Pro Bold"/>
                <a:ea typeface="Adobe Fangsong Std R"/>
              </a:rPr>
              <a:t>Korean </a:t>
            </a:r>
            <a:r>
              <a:rPr lang="en-US" sz="9600" dirty="0" smtClean="0">
                <a:latin typeface="Adobe Caslon Pro Bold"/>
                <a:ea typeface="Adobe Fangsong Std R"/>
              </a:rPr>
              <a:t>films</a:t>
            </a:r>
            <a:endParaRPr lang="en-US" sz="9600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sz="9600" dirty="0" smtClean="0">
                <a:latin typeface="Adobe Caslon Pro Bold" pitchFamily="18" charset="0"/>
                <a:ea typeface="Adobe Fangsong Std R"/>
              </a:rPr>
              <a:t>        </a:t>
            </a:r>
            <a:r>
              <a:rPr lang="en-US" sz="9600" dirty="0">
                <a:latin typeface="Adobe Caslon Pro Bold"/>
                <a:ea typeface="Adobe Fangsong Std R"/>
              </a:rPr>
              <a:t>*</a:t>
            </a:r>
            <a:r>
              <a:rPr lang="en-US" sz="9600" dirty="0" smtClean="0">
                <a:latin typeface="Adobe Caslon Pro Bold"/>
                <a:ea typeface="Adobe Fangsong Std R"/>
              </a:rPr>
              <a:t> </a:t>
            </a:r>
            <a:r>
              <a:rPr lang="en-US" sz="9600" dirty="0" smtClean="0">
                <a:latin typeface="Adobe Caslon Pro Bold" pitchFamily="18" charset="0"/>
                <a:ea typeface="Adobe Fangsong Std R"/>
              </a:rPr>
              <a:t>average cost of a film production: USD 0.9 million </a:t>
            </a:r>
          </a:p>
          <a:p>
            <a:pPr marL="0" indent="0">
              <a:buNone/>
            </a:pPr>
            <a:r>
              <a:rPr lang="en-US" sz="96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9600" dirty="0" smtClean="0">
                <a:latin typeface="Adobe Caslon Pro Bold" pitchFamily="18" charset="0"/>
                <a:ea typeface="Adobe Fangsong Std R"/>
              </a:rPr>
              <a:t>          in 1995 </a:t>
            </a:r>
            <a:r>
              <a:rPr lang="en-US" sz="9600" dirty="0" smtClean="0">
                <a:latin typeface="Adobe Caslon Pro Bold" pitchFamily="18" charset="0"/>
                <a:ea typeface="Adobe Fangsong Std R"/>
                <a:cs typeface="Times New Roman"/>
              </a:rPr>
              <a:t> → USD </a:t>
            </a:r>
            <a:r>
              <a:rPr lang="en-US" sz="9600" dirty="0" smtClean="0">
                <a:latin typeface="Adobe Caslon Pro Bold" pitchFamily="18" charset="0"/>
                <a:ea typeface="Adobe Fangsong Std R"/>
              </a:rPr>
              <a:t>42 million in 2004</a:t>
            </a:r>
          </a:p>
          <a:p>
            <a:pPr marL="0" indent="0">
              <a:buNone/>
            </a:pPr>
            <a:r>
              <a:rPr lang="en-US" sz="9600" dirty="0" smtClean="0">
                <a:latin typeface="Adobe Caslon Pro Bold" pitchFamily="18" charset="0"/>
                <a:ea typeface="Adobe Fangsong Std R"/>
              </a:rPr>
              <a:t>■ introduction of advanced business knowhow, </a:t>
            </a:r>
          </a:p>
          <a:p>
            <a:pPr marL="0" indent="0">
              <a:buNone/>
            </a:pPr>
            <a:r>
              <a:rPr lang="en-US" sz="96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9600" dirty="0" smtClean="0">
                <a:latin typeface="Adobe Caslon Pro Bold" pitchFamily="18" charset="0"/>
                <a:ea typeface="Adobe Fangsong Std R"/>
              </a:rPr>
              <a:t>     planning &amp; marketing skills </a:t>
            </a:r>
          </a:p>
          <a:p>
            <a:pPr marL="0" indent="0">
              <a:buNone/>
            </a:pPr>
            <a:r>
              <a:rPr lang="en-US" sz="9600" dirty="0" smtClean="0">
                <a:latin typeface="Adobe Caslon Pro Bold" pitchFamily="18" charset="0"/>
                <a:ea typeface="Adobe Fangsong Std R"/>
              </a:rPr>
              <a:t>■ building of many, modern multiplex theaters</a:t>
            </a:r>
          </a:p>
          <a:p>
            <a:pPr marL="0" indent="0">
              <a:buNone/>
            </a:pPr>
            <a:r>
              <a:rPr lang="en-US" sz="96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9600" dirty="0" smtClean="0">
                <a:latin typeface="Adobe Caslon Pro Bold" pitchFamily="18" charset="0"/>
                <a:ea typeface="Adobe Fangsong Std R"/>
              </a:rPr>
              <a:t>     - facilitated film consumption nationwide</a:t>
            </a:r>
          </a:p>
          <a:p>
            <a:pPr marL="0" indent="0">
              <a:buNone/>
            </a:pPr>
            <a:r>
              <a:rPr lang="en-US" sz="96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9600" dirty="0" smtClean="0">
                <a:latin typeface="Adobe Caslon Pro Bold" pitchFamily="18" charset="0"/>
                <a:ea typeface="Adobe Fangsong Std R"/>
              </a:rPr>
              <a:t>      * 497 in 1997</a:t>
            </a:r>
            <a:r>
              <a:rPr lang="en-US" sz="9600" dirty="0" smtClean="0">
                <a:latin typeface="Adobe Caslon Pro Bold" pitchFamily="18" charset="0"/>
                <a:ea typeface="Adobe Fangsong Std R"/>
                <a:cs typeface="Times New Roman"/>
              </a:rPr>
              <a:t>→ 1,132 in 2003 in Korea</a:t>
            </a:r>
            <a:endParaRPr lang="en-US" sz="9600" dirty="0"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76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 Bold" pitchFamily="18" charset="0"/>
              </a:rPr>
              <a:t>Contents</a:t>
            </a:r>
            <a:endParaRPr lang="en-US" dirty="0">
              <a:latin typeface="Adobe Caslon Pro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029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dobe Caslon Pro Bold" pitchFamily="18" charset="0"/>
              </a:rPr>
              <a:t>∆ Brief Introduction on Korea </a:t>
            </a:r>
          </a:p>
          <a:p>
            <a:pPr marL="0" indent="0">
              <a:buNone/>
            </a:pPr>
            <a:r>
              <a:rPr lang="en-US" dirty="0" smtClean="0">
                <a:latin typeface="Adobe Caslon Pro Bold" pitchFamily="18" charset="0"/>
              </a:rPr>
              <a:t>∆ Korean Wave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</a:rPr>
              <a:t> </a:t>
            </a:r>
            <a:r>
              <a:rPr lang="en-US" dirty="0" smtClean="0">
                <a:latin typeface="Adobe Caslon Pro Bold" pitchFamily="18" charset="0"/>
              </a:rPr>
              <a:t>   - current status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</a:rPr>
              <a:t> </a:t>
            </a:r>
            <a:r>
              <a:rPr lang="en-US" dirty="0" smtClean="0">
                <a:latin typeface="Adobe Caslon Pro Bold" pitchFamily="18" charset="0"/>
              </a:rPr>
              <a:t>   - reasons of popularity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</a:rPr>
              <a:t> </a:t>
            </a:r>
            <a:r>
              <a:rPr lang="en-US" dirty="0" smtClean="0">
                <a:latin typeface="Adobe Caslon Pro Bold" pitchFamily="18" charset="0"/>
              </a:rPr>
              <a:t>   - future </a:t>
            </a:r>
          </a:p>
          <a:p>
            <a:pPr marL="0" indent="0">
              <a:buNone/>
            </a:pPr>
            <a:r>
              <a:rPr lang="en-US" dirty="0" smtClean="0">
                <a:latin typeface="Adobe Caslon Pro Bold" pitchFamily="18" charset="0"/>
              </a:rPr>
              <a:t>∆ Turkish Wave?</a:t>
            </a:r>
          </a:p>
          <a:p>
            <a:pPr marL="0" indent="0">
              <a:buNone/>
            </a:pPr>
            <a:endParaRPr lang="en-US" dirty="0" smtClean="0">
              <a:latin typeface="Adobe Caslon Pro Bold" pitchFamily="18" charset="0"/>
            </a:endParaRPr>
          </a:p>
          <a:p>
            <a:pPr marL="0" indent="0">
              <a:buNone/>
            </a:pPr>
            <a:endParaRPr lang="en-US" dirty="0">
              <a:latin typeface="Adobe Caslon Pro Bold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Adobe Caslon Pro Bold" pitchFamily="18" charset="0"/>
              </a:rPr>
              <a:t>*  remarks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</a:rPr>
              <a:t> </a:t>
            </a:r>
            <a:r>
              <a:rPr lang="en-US" dirty="0" smtClean="0">
                <a:latin typeface="Adobe Caslon Pro Bold" pitchFamily="18" charset="0"/>
              </a:rPr>
              <a:t>  - Korea refers to the Republic of </a:t>
            </a:r>
            <a:r>
              <a:rPr lang="en-US" dirty="0">
                <a:latin typeface="Adobe Caslon Pro Bold" pitchFamily="18" charset="0"/>
              </a:rPr>
              <a:t>Korea or </a:t>
            </a:r>
            <a:r>
              <a:rPr lang="en-US" dirty="0" smtClean="0">
                <a:latin typeface="Adobe Caslon Pro Bold" pitchFamily="18" charset="0"/>
              </a:rPr>
              <a:t>South Korea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</a:rPr>
              <a:t> </a:t>
            </a:r>
            <a:r>
              <a:rPr lang="en-US" dirty="0" smtClean="0">
                <a:latin typeface="Adobe Caslon Pro Bold" pitchFamily="18" charset="0"/>
              </a:rPr>
              <a:t>  - the views based on literature, media report,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</a:rPr>
              <a:t> </a:t>
            </a:r>
            <a:r>
              <a:rPr lang="en-US" dirty="0" smtClean="0">
                <a:latin typeface="Adobe Caslon Pro Bold" pitchFamily="18" charset="0"/>
              </a:rPr>
              <a:t>     and personal observation on Korean Wave 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</a:rPr>
              <a:t> </a:t>
            </a:r>
            <a:r>
              <a:rPr lang="en-US" dirty="0" smtClean="0">
                <a:latin typeface="Adobe Caslon Pro Bold" pitchFamily="18" charset="0"/>
              </a:rPr>
              <a:t>  </a:t>
            </a:r>
            <a:endParaRPr lang="en-US" dirty="0"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4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dobe Caslon Pro Bold" pitchFamily="18" charset="0"/>
              </a:rPr>
              <a:t>Birth of Korean Blockbusters</a:t>
            </a:r>
            <a:endParaRPr lang="en-US" sz="3600" dirty="0">
              <a:latin typeface="Adobe Caslon Pro Bold" pitchFamily="18" charset="0"/>
            </a:endParaRPr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idx="1"/>
          </p:nvPr>
        </p:nvSpPr>
        <p:spPr>
          <a:xfrm rot="16200000">
            <a:off x="2133600" y="-76200"/>
            <a:ext cx="4937760" cy="81381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dobe Caslon Pro Bold" pitchFamily="18" charset="0"/>
                <a:ea typeface="Adobe Fangsong Std R"/>
              </a:rPr>
              <a:t>■ </a:t>
            </a:r>
            <a:r>
              <a:rPr lang="en-US" dirty="0" err="1" smtClean="0">
                <a:latin typeface="Adobe Caslon Pro Bold" pitchFamily="18" charset="0"/>
                <a:ea typeface="Adobe Fangsong Std R"/>
              </a:rPr>
              <a:t>Shiri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: 6 million viewers in 1999</a:t>
            </a:r>
          </a:p>
          <a:p>
            <a:pPr marL="0" indent="0">
              <a:buNone/>
            </a:pPr>
            <a:r>
              <a:rPr lang="en-US" dirty="0" smtClean="0">
                <a:latin typeface="Adobe Caslon Pro Bold" pitchFamily="18" charset="0"/>
                <a:ea typeface="Adobe Fangsong Std R"/>
              </a:rPr>
              <a:t>      - beating out </a:t>
            </a:r>
            <a:r>
              <a:rPr lang="en-US" dirty="0">
                <a:latin typeface="Adobe Caslon Pro Bold" pitchFamily="18" charset="0"/>
                <a:ea typeface="Adobe Fangsong Std R"/>
              </a:rPr>
              <a:t>Hollywood box office hits like Titanic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  <a:ea typeface="Adobe Fangsong Std R"/>
              </a:rPr>
              <a:t>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        the </a:t>
            </a:r>
            <a:r>
              <a:rPr lang="en-US" dirty="0">
                <a:latin typeface="Adobe Caslon Pro Bold" pitchFamily="18" charset="0"/>
                <a:ea typeface="Adobe Fangsong Std R"/>
              </a:rPr>
              <a:t>Matrix, and Star Wars in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Korea</a:t>
            </a:r>
            <a:endParaRPr lang="en-US" dirty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dirty="0" smtClean="0">
                <a:latin typeface="Adobe Caslon Pro Bold" pitchFamily="18" charset="0"/>
                <a:ea typeface="Adobe Fangsong Std R"/>
              </a:rPr>
              <a:t>■ Joint Security Area: 8 million in 2001</a:t>
            </a:r>
          </a:p>
          <a:p>
            <a:pPr marL="0" indent="0">
              <a:buNone/>
            </a:pPr>
            <a:r>
              <a:rPr lang="en-US" dirty="0" smtClean="0">
                <a:latin typeface="Adobe Caslon Pro Bold" pitchFamily="18" charset="0"/>
                <a:ea typeface="Adobe Fangsong Std R"/>
              </a:rPr>
              <a:t>■ </a:t>
            </a:r>
            <a:r>
              <a:rPr lang="en-US" dirty="0" err="1" smtClean="0">
                <a:latin typeface="Adobe Caslon Pro Bold" pitchFamily="18" charset="0"/>
                <a:ea typeface="Adobe Fangsong Std R"/>
              </a:rPr>
              <a:t>Silmido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: 11 million in 2004</a:t>
            </a:r>
          </a:p>
          <a:p>
            <a:pPr marL="0" indent="0">
              <a:buNone/>
            </a:pPr>
            <a:r>
              <a:rPr lang="en-US" dirty="0" smtClean="0">
                <a:latin typeface="Adobe Caslon Pro Bold" pitchFamily="18" charset="0"/>
                <a:ea typeface="Adobe Fangsong Std R"/>
              </a:rPr>
              <a:t>■ </a:t>
            </a:r>
            <a:r>
              <a:rPr lang="en-US" dirty="0" err="1" smtClean="0">
                <a:latin typeface="Adobe Caslon Pro Bold" pitchFamily="18" charset="0"/>
                <a:ea typeface="Adobe Fangsong Std R"/>
              </a:rPr>
              <a:t>Taegukgi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: 11.7 million in 2004</a:t>
            </a:r>
          </a:p>
          <a:p>
            <a:pPr marL="0" indent="0">
              <a:buNone/>
            </a:pPr>
            <a:r>
              <a:rPr lang="en-US" dirty="0" smtClean="0">
                <a:latin typeface="Adobe Caslon Pro Bold" pitchFamily="18" charset="0"/>
                <a:ea typeface="Adobe Fangsong Std R"/>
              </a:rPr>
              <a:t>■ King and the Crown: 12 million in 2006</a:t>
            </a:r>
          </a:p>
          <a:p>
            <a:pPr marL="0" indent="0">
              <a:buNone/>
            </a:pPr>
            <a:r>
              <a:rPr lang="en-US" dirty="0" smtClean="0">
                <a:latin typeface="Adobe Caslon Pro Bold"/>
                <a:ea typeface="Adobe Fangsong Std R"/>
              </a:rPr>
              <a:t>■ K-film export: USD 55 mil(2015)</a:t>
            </a:r>
          </a:p>
          <a:p>
            <a:pPr marL="0" indent="0">
              <a:buNone/>
            </a:pPr>
            <a:r>
              <a:rPr lang="en-US" dirty="0" smtClean="0">
                <a:latin typeface="Adobe Caslon Pro Bold"/>
                <a:ea typeface="Adobe Fangsong Std R"/>
              </a:rPr>
              <a:t>■ many Korean directors, actors awarded </a:t>
            </a:r>
          </a:p>
          <a:p>
            <a:pPr marL="0" indent="0">
              <a:buNone/>
            </a:pPr>
            <a:r>
              <a:rPr lang="en-US" dirty="0">
                <a:latin typeface="Adobe Caslon Pro Bold"/>
                <a:ea typeface="Adobe Fangsong Std R"/>
              </a:rPr>
              <a:t> </a:t>
            </a:r>
            <a:r>
              <a:rPr lang="en-US" dirty="0" smtClean="0">
                <a:latin typeface="Adobe Caslon Pro Bold"/>
                <a:ea typeface="Adobe Fangsong Std R"/>
              </a:rPr>
              <a:t>     at Int’l Film Festival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99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dobe Caslon Pro Bold" pitchFamily="18" charset="0"/>
              </a:rPr>
              <a:t>Screen Quota negotiation with U.S. </a:t>
            </a:r>
            <a:endParaRPr lang="en-US" sz="3200" dirty="0">
              <a:latin typeface="Adobe Caslon Pro Bold" pitchFamily="18" charset="0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714500" y="-516664"/>
            <a:ext cx="6019800" cy="868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dobe Fangsong Std R"/>
                <a:ea typeface="Adobe Fangsong Std R"/>
              </a:rPr>
              <a:t>■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US film export to Korea decreased since 1999</a:t>
            </a:r>
          </a:p>
          <a:p>
            <a:pPr marL="0" indent="0">
              <a:buNone/>
            </a:pPr>
            <a:r>
              <a:rPr lang="en-US" sz="2400" dirty="0" smtClean="0">
                <a:latin typeface="Adobe Fangsong Std R"/>
                <a:ea typeface="Adobe Fangsong Std R"/>
              </a:rPr>
              <a:t>■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reduction of showing period of domestic films at Korean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     cinema: 146</a:t>
            </a:r>
            <a:r>
              <a:rPr lang="en-US" sz="2400" dirty="0" smtClean="0">
                <a:latin typeface="Adobe Caslon Pro Bold" pitchFamily="18" charset="0"/>
                <a:ea typeface="Adobe Fangsong Std R"/>
                <a:cs typeface="Times New Roman"/>
              </a:rPr>
              <a:t>→ 73 days in a year in 2006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  <a:cs typeface="Times New Roman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  <a:cs typeface="Times New Roman"/>
              </a:rPr>
              <a:t>     - removal of protection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shield  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    </a:t>
            </a:r>
            <a:r>
              <a:rPr lang="en-US" sz="2400" dirty="0">
                <a:latin typeface="Adobe Caslon Pro Bold"/>
                <a:ea typeface="Adobe Fangsong Std R"/>
              </a:rPr>
              <a:t>*</a:t>
            </a:r>
            <a:r>
              <a:rPr lang="en-US" sz="2400" dirty="0" smtClean="0">
                <a:latin typeface="Adobe Caslon Pro Bold"/>
                <a:ea typeface="Adobe Fangsong Std R"/>
              </a:rPr>
              <a:t> violent demonstration by even actors</a:t>
            </a:r>
            <a:endParaRPr lang="en-US" sz="2400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sz="2400" dirty="0" smtClean="0">
                <a:latin typeface="Adobe Caslon Pro Bold" pitchFamily="18" charset="0"/>
                <a:ea typeface="Adobe Fangsong Std R"/>
              </a:rPr>
              <a:t>■ since 2008, movie industry got stronger in Korea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   without legal protection</a:t>
            </a:r>
          </a:p>
        </p:txBody>
      </p:sp>
      <p:pic>
        <p:nvPicPr>
          <p:cNvPr id="8" name="Picture 2" descr="C:\Users\sppv361\Pictures\200602141403011110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091" y="4361916"/>
            <a:ext cx="3559046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ppv361\Pictures\1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6319" y="4267200"/>
            <a:ext cx="4024966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0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dobe Caslon Pro Bold" pitchFamily="18" charset="0"/>
              </a:rPr>
              <a:t>Korean Film Export</a:t>
            </a:r>
            <a:endParaRPr lang="en-US" sz="3600" dirty="0">
              <a:latin typeface="Adobe Caslon Pro Bold" pitchFamily="18" charset="0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55520" y="-182879"/>
            <a:ext cx="4754880" cy="85039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1468721"/>
              </p:ext>
            </p:extLst>
          </p:nvPr>
        </p:nvGraphicFramePr>
        <p:xfrm>
          <a:off x="990600" y="1828800"/>
          <a:ext cx="6858000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533400"/>
                <a:gridCol w="609600"/>
                <a:gridCol w="533400"/>
                <a:gridCol w="609600"/>
                <a:gridCol w="533400"/>
                <a:gridCol w="533400"/>
                <a:gridCol w="595282"/>
                <a:gridCol w="588818"/>
                <a:gridCol w="644700"/>
                <a:gridCol w="533400"/>
              </a:tblGrid>
              <a:tr h="828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revenue</a:t>
                      </a:r>
                    </a:p>
                    <a:p>
                      <a:r>
                        <a:rPr lang="en-US" dirty="0" smtClean="0"/>
                        <a:t>mill.$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No. of films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Price/film</a:t>
                      </a:r>
                    </a:p>
                    <a:p>
                      <a:r>
                        <a:rPr lang="en-US" dirty="0" smtClean="0"/>
                        <a:t>1,000$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057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241"/>
            <a:ext cx="4966949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sppv361\Pictures\img__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08960"/>
            <a:ext cx="2460989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ppv361\Pictures\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38200"/>
            <a:ext cx="3657600" cy="52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56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859280" y="274320"/>
            <a:ext cx="4572000" cy="7223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Adobe Caslon Pro Bold"/>
              </a:rPr>
              <a:t>             </a:t>
            </a:r>
          </a:p>
          <a:p>
            <a:pPr marL="0" indent="0">
              <a:buNone/>
            </a:pPr>
            <a:r>
              <a:rPr lang="en-US" sz="5400" dirty="0" smtClean="0">
                <a:latin typeface="Adobe Caslon Pro Bold"/>
              </a:rPr>
              <a:t>   2. Korean Drama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39803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68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dobe Caslon Pro Bold" pitchFamily="18" charset="0"/>
              </a:rPr>
              <a:t>Growth of Korean TV Dramas</a:t>
            </a:r>
            <a:endParaRPr lang="en-US" sz="3600" dirty="0">
              <a:latin typeface="Adobe Caslon Pro Bold" pitchFamily="18" charset="0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118360" y="-594360"/>
            <a:ext cx="4846320" cy="8321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dobe Caslon Pro Bold" pitchFamily="18" charset="0"/>
                <a:ea typeface="Adobe Fangsong Std R"/>
              </a:rPr>
              <a:t>■ “Drama War” in Korea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     - </a:t>
            </a:r>
            <a:r>
              <a:rPr lang="en-US" sz="2400" dirty="0" smtClean="0">
                <a:latin typeface="Adobe Caslon Pro Bold" pitchFamily="18" charset="0"/>
                <a:ea typeface="Adobe Fangsong Std R"/>
                <a:cs typeface="Times New Roman"/>
              </a:rPr>
              <a:t> centerpiece </a:t>
            </a:r>
            <a:r>
              <a:rPr lang="en-US" sz="2400" dirty="0">
                <a:latin typeface="Adobe Caslon Pro Bold" pitchFamily="18" charset="0"/>
                <a:ea typeface="Adobe Fangsong Std R"/>
                <a:cs typeface="Times New Roman"/>
              </a:rPr>
              <a:t>of TV watching      </a:t>
            </a:r>
            <a:endParaRPr lang="en-US" sz="2400" dirty="0" smtClean="0">
              <a:latin typeface="Adobe Caslon Pro Bold" pitchFamily="18" charset="0"/>
              <a:ea typeface="Adobe Fangsong Std R"/>
              <a:cs typeface="Times New Roman"/>
            </a:endParaRP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  <a:cs typeface="Times New Roman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     - in 1995, cable TV services  </a:t>
            </a:r>
            <a:r>
              <a:rPr lang="en-US" sz="2400" dirty="0" smtClean="0">
                <a:latin typeface="Adobe Caslon Pro Bold" pitchFamily="18" charset="0"/>
                <a:ea typeface="Adobe Fangsong Std R"/>
                <a:cs typeface="Times New Roman"/>
              </a:rPr>
              <a:t>→ intense competition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  <a:cs typeface="Times New Roman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  <a:cs typeface="Times New Roman"/>
              </a:rPr>
              <a:t>      - enhanced  quality,  over 30% share of audience ratings</a:t>
            </a:r>
          </a:p>
          <a:p>
            <a:pPr marL="0" indent="0">
              <a:buNone/>
            </a:pPr>
            <a:r>
              <a:rPr lang="en-US" sz="2400" dirty="0" smtClean="0">
                <a:latin typeface="Adobe Caslon Pro Bold" pitchFamily="18" charset="0"/>
                <a:ea typeface="Adobe Fangsong Std R"/>
                <a:cs typeface="Times New Roman"/>
              </a:rPr>
              <a:t>■ K-TV Drama export since the mid-1990s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  <a:cs typeface="Times New Roman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  <a:cs typeface="Times New Roman"/>
              </a:rPr>
              <a:t>     - </a:t>
            </a:r>
            <a:r>
              <a:rPr lang="en-US" sz="2400" dirty="0">
                <a:latin typeface="Adobe Caslon Pro Bold" pitchFamily="18" charset="0"/>
                <a:ea typeface="Adobe Fangsong Std R"/>
                <a:cs typeface="Times New Roman"/>
              </a:rPr>
              <a:t>unintended success </a:t>
            </a:r>
            <a:r>
              <a:rPr lang="en-US" sz="2400" dirty="0" smtClean="0">
                <a:latin typeface="Adobe Caslon Pro Bold" pitchFamily="18" charset="0"/>
                <a:ea typeface="Adobe Fangsong Std R"/>
                <a:cs typeface="Times New Roman"/>
              </a:rPr>
              <a:t>under economic crisis </a:t>
            </a:r>
            <a:r>
              <a:rPr lang="en-US" sz="2400" dirty="0">
                <a:latin typeface="Adobe Caslon Pro Bold" pitchFamily="18" charset="0"/>
                <a:ea typeface="Adobe Fangsong Std R"/>
                <a:cs typeface="Times New Roman"/>
              </a:rPr>
              <a:t>in </a:t>
            </a:r>
            <a:r>
              <a:rPr lang="en-US" sz="2400" dirty="0" smtClean="0">
                <a:latin typeface="Adobe Caslon Pro Bold" pitchFamily="18" charset="0"/>
                <a:ea typeface="Adobe Fangsong Std R"/>
                <a:cs typeface="Times New Roman"/>
              </a:rPr>
              <a:t>1997-1998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  <a:cs typeface="Times New Roman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  <a:cs typeface="Times New Roman"/>
              </a:rPr>
              <a:t>     - w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eakening </a:t>
            </a:r>
            <a:r>
              <a:rPr lang="en-US" sz="2400" dirty="0">
                <a:latin typeface="Adobe Caslon Pro Bold" pitchFamily="18" charset="0"/>
                <a:ea typeface="Adobe Fangsong Std R"/>
              </a:rPr>
              <a:t>of popularity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of  </a:t>
            </a:r>
            <a:r>
              <a:rPr lang="en-US" sz="2400" dirty="0">
                <a:latin typeface="Adobe Caslon Pro Bold" pitchFamily="18" charset="0"/>
                <a:ea typeface="Adobe Fangsong Std R"/>
              </a:rPr>
              <a:t>Japanese TV Dramas in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Asia</a:t>
            </a:r>
          </a:p>
          <a:p>
            <a:pPr marL="0" indent="0">
              <a:buNone/>
            </a:pPr>
            <a:r>
              <a:rPr lang="en-US" sz="2400" dirty="0" smtClean="0">
                <a:latin typeface="Adobe Caslon Pro Bold" pitchFamily="18" charset="0"/>
                <a:ea typeface="Adobe Fangsong Std R"/>
                <a:cs typeface="Times New Roman"/>
              </a:rPr>
              <a:t>      - most Asian countries opened their TV program markets</a:t>
            </a:r>
            <a:endParaRPr lang="en-US" sz="2400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sz="2400" dirty="0" smtClean="0">
                <a:latin typeface="Adobe Caslon Pro Bold" pitchFamily="18" charset="0"/>
                <a:ea typeface="Adobe Fangsong Std R"/>
              </a:rPr>
              <a:t>■ Introduction of new system in Korea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    - in 2005, digital multimedia broadcasting in Korea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    - in 2006, Internet Protocol TV in Korea </a:t>
            </a:r>
          </a:p>
          <a:p>
            <a:pPr marL="0" indent="0">
              <a:buNone/>
            </a:pPr>
            <a:r>
              <a:rPr lang="en-US" sz="2000" dirty="0">
                <a:latin typeface="Adobe Fangsong Std R"/>
                <a:ea typeface="Adobe Fangsong Std R"/>
              </a:rPr>
              <a:t> </a:t>
            </a:r>
            <a:r>
              <a:rPr lang="en-US" sz="2000" dirty="0" smtClean="0">
                <a:latin typeface="Adobe Fangsong Std R"/>
                <a:ea typeface="Adobe Fangsong Std R"/>
              </a:rPr>
              <a:t>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1532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dobe Caslon Pro Bold" pitchFamily="18" charset="0"/>
              </a:rPr>
              <a:t>Korean Wave in China</a:t>
            </a:r>
            <a:endParaRPr lang="en-US" sz="3600" dirty="0">
              <a:latin typeface="Adobe Caslon Pro Bold" pitchFamily="18" charset="0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095500" y="-312420"/>
            <a:ext cx="5212080" cy="85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dobe Caslon Pro Bold" pitchFamily="18" charset="0"/>
                <a:ea typeface="Adobe Fangsong Std R"/>
              </a:rPr>
              <a:t>■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in 1997, CCTV broadcast  “What is Love all about”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 </a:t>
            </a:r>
            <a:r>
              <a:rPr lang="en-US" sz="2800" dirty="0">
                <a:latin typeface="Adobe Caslon Pro Bold"/>
                <a:ea typeface="Adobe Fangsong Std R"/>
              </a:rPr>
              <a:t>*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over16% audience </a:t>
            </a:r>
            <a:r>
              <a:rPr lang="en-US" sz="2800" dirty="0">
                <a:latin typeface="Adobe Caslon Pro Bold" pitchFamily="18" charset="0"/>
                <a:ea typeface="Adobe Fangsong Std R"/>
              </a:rPr>
              <a:t>share,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>
                <a:latin typeface="Adobe Caslon Pro Bold" pitchFamily="18" charset="0"/>
                <a:ea typeface="Adobe Fangsong Std R"/>
              </a:rPr>
              <a:t>on audience-demand </a:t>
            </a:r>
            <a:endParaRPr lang="en-US" sz="2800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    rebroadcast </a:t>
            </a:r>
            <a:r>
              <a:rPr lang="en-US" sz="2800" dirty="0">
                <a:latin typeface="Adobe Caslon Pro Bold" pitchFamily="18" charset="0"/>
                <a:ea typeface="Adobe Fangsong Std R"/>
              </a:rPr>
              <a:t>in 1998</a:t>
            </a:r>
            <a:endParaRPr lang="en-US" sz="2800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dirty="0" smtClean="0">
                <a:latin typeface="Adobe Caslon Pro Bold" pitchFamily="18" charset="0"/>
                <a:ea typeface="Adobe Fangsong Std R"/>
              </a:rPr>
              <a:t>      * story: </a:t>
            </a:r>
            <a:r>
              <a:rPr lang="en-US" sz="2600" dirty="0" smtClean="0">
                <a:latin typeface="Adobe Caslon Pro Bold" pitchFamily="18" charset="0"/>
                <a:ea typeface="Adobe Fangsong Std R" pitchFamily="18" charset="-128"/>
              </a:rPr>
              <a:t>the tensions  and harmony </a:t>
            </a:r>
          </a:p>
          <a:p>
            <a:pPr marL="0" indent="0">
              <a:buNone/>
            </a:pPr>
            <a:r>
              <a:rPr lang="en-US" sz="2600" dirty="0">
                <a:latin typeface="Adobe Caslon Pro Bold" pitchFamily="18" charset="0"/>
                <a:ea typeface="Adobe Fangsong Std R" pitchFamily="18" charset="-128"/>
              </a:rPr>
              <a:t> </a:t>
            </a:r>
            <a:r>
              <a:rPr lang="en-US" sz="2600" dirty="0" smtClean="0">
                <a:latin typeface="Adobe Caslon Pro Bold" pitchFamily="18" charset="0"/>
                <a:ea typeface="Adobe Fangsong Std R" pitchFamily="18" charset="-128"/>
              </a:rPr>
              <a:t>         of a couple from  two very </a:t>
            </a:r>
          </a:p>
          <a:p>
            <a:pPr marL="0" indent="0">
              <a:buNone/>
            </a:pPr>
            <a:r>
              <a:rPr lang="en-US" sz="2600" dirty="0">
                <a:latin typeface="Adobe Caslon Pro Bold" pitchFamily="18" charset="0"/>
                <a:ea typeface="Adobe Fangsong Std R" pitchFamily="18" charset="-128"/>
              </a:rPr>
              <a:t> </a:t>
            </a:r>
            <a:r>
              <a:rPr lang="en-US" sz="2600" dirty="0" smtClean="0">
                <a:latin typeface="Adobe Caslon Pro Bold" pitchFamily="18" charset="0"/>
                <a:ea typeface="Adobe Fangsong Std R" pitchFamily="18" charset="-128"/>
              </a:rPr>
              <a:t>         different families, one</a:t>
            </a:r>
          </a:p>
          <a:p>
            <a:pPr marL="0" indent="0">
              <a:buNone/>
            </a:pPr>
            <a:r>
              <a:rPr lang="en-US" sz="2600" dirty="0">
                <a:latin typeface="Adobe Caslon Pro Bold" pitchFamily="18" charset="0"/>
                <a:ea typeface="Adobe Fangsong Std R" pitchFamily="18" charset="-128"/>
              </a:rPr>
              <a:t> </a:t>
            </a:r>
            <a:r>
              <a:rPr lang="en-US" sz="2600" dirty="0" smtClean="0">
                <a:latin typeface="Adobe Caslon Pro Bold" pitchFamily="18" charset="0"/>
                <a:ea typeface="Adobe Fangsong Std R" pitchFamily="18" charset="-128"/>
              </a:rPr>
              <a:t>         liberally minded  and one</a:t>
            </a:r>
          </a:p>
          <a:p>
            <a:pPr marL="0" indent="0">
              <a:buNone/>
            </a:pPr>
            <a:r>
              <a:rPr lang="en-US" sz="2600" dirty="0">
                <a:latin typeface="Adobe Caslon Pro Bold" pitchFamily="18" charset="0"/>
                <a:ea typeface="Adobe Fangsong Std R" pitchFamily="18" charset="-128"/>
              </a:rPr>
              <a:t> </a:t>
            </a:r>
            <a:r>
              <a:rPr lang="en-US" sz="2600" dirty="0" smtClean="0">
                <a:latin typeface="Adobe Caslon Pro Bold" pitchFamily="18" charset="0"/>
                <a:ea typeface="Adobe Fangsong Std R" pitchFamily="18" charset="-128"/>
              </a:rPr>
              <a:t>         conservatively minded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3034" y="3886200"/>
            <a:ext cx="4043934" cy="278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60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dobe Caslon Pro Bold" pitchFamily="18" charset="0"/>
              </a:rPr>
              <a:t>Korean Wave in Southeast Asia</a:t>
            </a:r>
            <a:endParaRPr lang="en-US" sz="3600" dirty="0">
              <a:latin typeface="Adobe Caslon Pro Bold" pitchFamily="18" charset="0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461260" y="-480060"/>
            <a:ext cx="4343400" cy="85039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dobe Caslon Pro Bold" pitchFamily="18" charset="0"/>
                <a:ea typeface="Adobe Fangsong Std R"/>
              </a:rPr>
              <a:t>■ Vietnam 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  <a:ea typeface="Adobe Fangsong Std R"/>
              </a:rPr>
              <a:t>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      - in 1998, in Vietnam K-TV drama accounted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  <a:ea typeface="Adobe Fangsong Std R"/>
              </a:rPr>
              <a:t>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         for 56% of all imported TV programs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  <a:ea typeface="Adobe Fangsong Std R"/>
              </a:rPr>
              <a:t>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      -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current K- TV drama share in Vietnam TV program: 30%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  - prime time share of K-TV drama: 60%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■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Singapore 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 - after </a:t>
            </a:r>
            <a:r>
              <a:rPr lang="en-US" sz="2800" dirty="0">
                <a:latin typeface="Adobe Caslon Pro Bold" pitchFamily="18" charset="0"/>
                <a:ea typeface="Adobe Fangsong Std R"/>
              </a:rPr>
              <a:t>“ </a:t>
            </a:r>
            <a:r>
              <a:rPr lang="en-US" sz="2800" dirty="0" err="1">
                <a:latin typeface="Adobe Caslon Pro Bold" pitchFamily="18" charset="0"/>
                <a:ea typeface="Adobe Fangsong Std R"/>
              </a:rPr>
              <a:t>Dae</a:t>
            </a:r>
            <a:r>
              <a:rPr lang="en-US" sz="2800" dirty="0">
                <a:latin typeface="Adobe Caslon Pro Bold" pitchFamily="18" charset="0"/>
                <a:ea typeface="Adobe Fangsong Std R"/>
              </a:rPr>
              <a:t> Jang </a:t>
            </a:r>
            <a:r>
              <a:rPr lang="en-US" sz="2800" dirty="0" err="1">
                <a:latin typeface="Adobe Caslon Pro Bold" pitchFamily="18" charset="0"/>
                <a:ea typeface="Adobe Fangsong Std R"/>
              </a:rPr>
              <a:t>Geum</a:t>
            </a:r>
            <a:r>
              <a:rPr lang="en-US" sz="2800" dirty="0">
                <a:latin typeface="Adobe Caslon Pro Bold" pitchFamily="18" charset="0"/>
                <a:ea typeface="Adobe Fangsong Std R"/>
              </a:rPr>
              <a:t>” (Jewel in the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Palace) </a:t>
            </a:r>
            <a:r>
              <a:rPr lang="en-US" sz="2800" dirty="0">
                <a:latin typeface="Adobe Caslon Pro Bold" pitchFamily="18" charset="0"/>
                <a:ea typeface="Adobe Fangsong Std R"/>
              </a:rPr>
              <a:t>was </a:t>
            </a:r>
            <a:endParaRPr lang="en-US" sz="2800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    rebroadcast </a:t>
            </a:r>
            <a:r>
              <a:rPr lang="en-US" sz="2800" dirty="0">
                <a:latin typeface="Adobe Caslon Pro Bold" pitchFamily="18" charset="0"/>
                <a:ea typeface="Adobe Fangsong Std R"/>
              </a:rPr>
              <a:t>for the fourth time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in Singapore,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    the number </a:t>
            </a:r>
            <a:r>
              <a:rPr lang="en-US" sz="2800" dirty="0">
                <a:latin typeface="Adobe Caslon Pro Bold" pitchFamily="18" charset="0"/>
                <a:ea typeface="Adobe Fangsong Std R"/>
              </a:rPr>
              <a:t>of Korean restaurants in the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city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    mushroomed </a:t>
            </a:r>
            <a:r>
              <a:rPr lang="en-US" sz="2800" dirty="0">
                <a:latin typeface="Adobe Caslon Pro Bold" pitchFamily="18" charset="0"/>
                <a:ea typeface="Adobe Fangsong Std R"/>
              </a:rPr>
              <a:t>from ten to sixty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.</a:t>
            </a:r>
          </a:p>
          <a:p>
            <a:pPr marL="0" indent="0">
              <a:buNone/>
            </a:pPr>
            <a:endParaRPr lang="en-US" sz="2800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</a:t>
            </a:r>
            <a:endParaRPr lang="en-US" sz="2800" dirty="0"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8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13078" cy="762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dobe Caslon Pro Bold" pitchFamily="18" charset="0"/>
              </a:rPr>
              <a:t>K-TV Drama beyond Asia</a:t>
            </a:r>
            <a:endParaRPr lang="en-US" sz="3600" dirty="0">
              <a:latin typeface="Adobe Caslon Pro Bold" pitchFamily="18" charset="0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067913" y="-655320"/>
            <a:ext cx="4937760" cy="868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Adobe Fangsong Std R"/>
                <a:ea typeface="Adobe Fangsong Std R"/>
              </a:rPr>
              <a:t>■ </a:t>
            </a:r>
            <a:r>
              <a:rPr lang="en-US" sz="2400" dirty="0">
                <a:latin typeface="Adobe Caslon Pro Bold" pitchFamily="18" charset="0"/>
                <a:ea typeface="Adobe Fangsong Std R"/>
              </a:rPr>
              <a:t>“</a:t>
            </a:r>
            <a:r>
              <a:rPr lang="en-US" sz="2400" dirty="0" err="1">
                <a:latin typeface="Adobe Caslon Pro Bold" pitchFamily="18" charset="0"/>
                <a:ea typeface="Adobe Fangsong Std R"/>
              </a:rPr>
              <a:t>Dae</a:t>
            </a:r>
            <a:r>
              <a:rPr lang="en-US" sz="2400" dirty="0">
                <a:latin typeface="Adobe Caslon Pro Bold" pitchFamily="18" charset="0"/>
                <a:ea typeface="Adobe Fangsong Std R"/>
              </a:rPr>
              <a:t> Jang </a:t>
            </a:r>
            <a:r>
              <a:rPr lang="en-US" sz="2400" dirty="0" err="1">
                <a:latin typeface="Adobe Caslon Pro Bold" pitchFamily="18" charset="0"/>
                <a:ea typeface="Adobe Fangsong Std R"/>
              </a:rPr>
              <a:t>Geum</a:t>
            </a:r>
            <a:r>
              <a:rPr lang="en-US" sz="2400" dirty="0">
                <a:latin typeface="Adobe Caslon Pro Bold" pitchFamily="18" charset="0"/>
                <a:ea typeface="Adobe Fangsong Std R"/>
              </a:rPr>
              <a:t>”(Jewel in the Palace) </a:t>
            </a:r>
            <a:endParaRPr lang="en-US" sz="2400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        </a:t>
            </a:r>
            <a:r>
              <a:rPr lang="en-US" sz="2400" dirty="0" smtClean="0">
                <a:latin typeface="Times New Roman"/>
                <a:ea typeface="Adobe Fangsong Std R"/>
                <a:cs typeface="Times New Roman"/>
              </a:rPr>
              <a:t>→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 </a:t>
            </a:r>
            <a:r>
              <a:rPr lang="en-US" sz="2400" dirty="0">
                <a:latin typeface="Adobe Caslon Pro Bold" pitchFamily="18" charset="0"/>
                <a:ea typeface="Adobe Fangsong Std R"/>
              </a:rPr>
              <a:t>a “</a:t>
            </a:r>
            <a:r>
              <a:rPr lang="en-US" sz="2400" dirty="0" err="1">
                <a:latin typeface="Adobe Caslon Pro Bold" pitchFamily="18" charset="0"/>
                <a:ea typeface="Adobe Fangsong Std R"/>
              </a:rPr>
              <a:t>Dae</a:t>
            </a:r>
            <a:r>
              <a:rPr lang="en-US" sz="2400" dirty="0">
                <a:latin typeface="Adobe Caslon Pro Bold" pitchFamily="18" charset="0"/>
                <a:ea typeface="Adobe Fangsong Std R"/>
              </a:rPr>
              <a:t> Jang </a:t>
            </a:r>
            <a:r>
              <a:rPr lang="en-US" sz="2400" dirty="0" err="1">
                <a:latin typeface="Adobe Caslon Pro Bold" pitchFamily="18" charset="0"/>
                <a:ea typeface="Adobe Fangsong Std R"/>
              </a:rPr>
              <a:t>Geum</a:t>
            </a:r>
            <a:r>
              <a:rPr lang="en-US" sz="2400" dirty="0">
                <a:latin typeface="Adobe Caslon Pro Bold" pitchFamily="18" charset="0"/>
                <a:ea typeface="Adobe Fangsong Std R"/>
              </a:rPr>
              <a:t> Fever” </a:t>
            </a:r>
            <a:endParaRPr lang="en-US" sz="2400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        - aired in more than 60 countries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           </a:t>
            </a:r>
            <a:r>
              <a:rPr lang="en-US" sz="2400" dirty="0">
                <a:latin typeface="Adobe Caslon Pro Bold"/>
                <a:ea typeface="Adobe Fangsong Std R"/>
              </a:rPr>
              <a:t>*</a:t>
            </a:r>
            <a:r>
              <a:rPr lang="en-US" sz="2400" dirty="0" smtClean="0">
                <a:latin typeface="Adobe Caslon Pro Bold"/>
                <a:ea typeface="Adobe Fangsong Std R"/>
              </a:rPr>
              <a:t> </a:t>
            </a:r>
            <a:r>
              <a:rPr lang="en-US" sz="2400" dirty="0">
                <a:latin typeface="Adobe Caslon Pro Bold" pitchFamily="18" charset="0"/>
              </a:rPr>
              <a:t>story: the ups and downs </a:t>
            </a:r>
            <a:endParaRPr lang="en-US" sz="2400" dirty="0" smtClean="0">
              <a:latin typeface="Adobe Caslon Pro Bold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smtClean="0">
                <a:latin typeface="Adobe Caslon Pro Bold" pitchFamily="18" charset="0"/>
              </a:rPr>
              <a:t>               of an </a:t>
            </a:r>
            <a:r>
              <a:rPr lang="en-US" sz="2400" dirty="0">
                <a:latin typeface="Adobe Caslon Pro Bold" pitchFamily="18" charset="0"/>
              </a:rPr>
              <a:t>orphaned girl   who </a:t>
            </a:r>
            <a:endParaRPr lang="en-US" sz="2400" dirty="0" smtClean="0">
              <a:latin typeface="Adobe Caslon Pro Bold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smtClean="0">
                <a:latin typeface="Adobe Caslon Pro Bold" pitchFamily="18" charset="0"/>
              </a:rPr>
              <a:t>               became the </a:t>
            </a:r>
            <a:r>
              <a:rPr lang="en-US" sz="2400" dirty="0">
                <a:latin typeface="Adobe Caslon Pro Bold" pitchFamily="18" charset="0"/>
              </a:rPr>
              <a:t>king’s chief </a:t>
            </a:r>
            <a:endParaRPr lang="en-US" sz="2400" dirty="0" smtClean="0">
              <a:latin typeface="Adobe Caslon Pro Bold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smtClean="0">
                <a:latin typeface="Adobe Caslon Pro Bold" pitchFamily="18" charset="0"/>
              </a:rPr>
              <a:t>               physician</a:t>
            </a:r>
          </a:p>
          <a:p>
            <a:pPr marL="0" indent="0">
              <a:buNone/>
            </a:pPr>
            <a:r>
              <a:rPr lang="en-US" sz="2400" dirty="0" smtClean="0">
                <a:latin typeface="Adobe Caslon Pro Bold" pitchFamily="18" charset="0"/>
              </a:rPr>
              <a:t>          </a:t>
            </a:r>
            <a:r>
              <a:rPr lang="en-US" sz="2400" dirty="0">
                <a:latin typeface="Adobe Caslon Pro Bold"/>
              </a:rPr>
              <a:t>*</a:t>
            </a:r>
            <a:r>
              <a:rPr lang="en-US" sz="2400" dirty="0" smtClean="0">
                <a:latin typeface="Adobe Caslon Pro Bold" pitchFamily="18" charset="0"/>
              </a:rPr>
              <a:t> </a:t>
            </a:r>
            <a:r>
              <a:rPr lang="en-US" sz="2400" dirty="0">
                <a:latin typeface="Adobe Caslon Pro Bold" pitchFamily="18" charset="0"/>
              </a:rPr>
              <a:t>in Iran, it recorded truly impressive ratings of 86% </a:t>
            </a:r>
            <a:endParaRPr lang="en-US" sz="2400" dirty="0" smtClean="0">
              <a:latin typeface="Adobe Caslon Pro Bold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smtClean="0">
                <a:latin typeface="Adobe Caslon Pro Bold" pitchFamily="18" charset="0"/>
              </a:rPr>
              <a:t>            nationwide</a:t>
            </a:r>
            <a:r>
              <a:rPr lang="en-US" sz="2400" dirty="0">
                <a:latin typeface="Adobe Caslon Pro Bold" pitchFamily="18" charset="0"/>
              </a:rPr>
              <a:t>, and more than 90% in the capital of Tehran</a:t>
            </a:r>
            <a:r>
              <a:rPr lang="en-US" sz="2400" dirty="0" smtClean="0">
                <a:latin typeface="Adobe Caslon Pro Bold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</a:rPr>
              <a:t>          </a:t>
            </a:r>
            <a:r>
              <a:rPr lang="en-US" sz="2400" dirty="0" smtClean="0">
                <a:latin typeface="Adobe Caslon Pro Bold"/>
              </a:rPr>
              <a:t>* Previous </a:t>
            </a:r>
            <a:r>
              <a:rPr lang="en-US" sz="2400" dirty="0" smtClean="0">
                <a:latin typeface="Adobe Caslon Pro Bold" pitchFamily="18" charset="0"/>
              </a:rPr>
              <a:t>Chinese </a:t>
            </a:r>
            <a:r>
              <a:rPr lang="en-US" sz="2400" dirty="0">
                <a:latin typeface="Adobe Caslon Pro Bold" pitchFamily="18" charset="0"/>
              </a:rPr>
              <a:t>President Hu Jintao was known as a </a:t>
            </a:r>
            <a:r>
              <a:rPr lang="en-US" sz="2400" dirty="0" smtClean="0">
                <a:latin typeface="Adobe Caslon Pro Bold" pitchFamily="18" charset="0"/>
              </a:rPr>
              <a:t>fan of 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smtClean="0">
                <a:latin typeface="Adobe Caslon Pro Bold" pitchFamily="18" charset="0"/>
              </a:rPr>
              <a:t>             “ </a:t>
            </a:r>
            <a:r>
              <a:rPr lang="en-US" sz="2400" dirty="0" err="1">
                <a:latin typeface="Adobe Caslon Pro Bold" pitchFamily="18" charset="0"/>
              </a:rPr>
              <a:t>Dae</a:t>
            </a:r>
            <a:r>
              <a:rPr lang="en-US" sz="2400" dirty="0">
                <a:latin typeface="Adobe Caslon Pro Bold" pitchFamily="18" charset="0"/>
              </a:rPr>
              <a:t> Jang </a:t>
            </a:r>
            <a:r>
              <a:rPr lang="en-US" sz="2400" dirty="0" err="1">
                <a:latin typeface="Adobe Caslon Pro Bold" pitchFamily="18" charset="0"/>
              </a:rPr>
              <a:t>Geum</a:t>
            </a:r>
            <a:r>
              <a:rPr lang="en-US" sz="2400" dirty="0">
                <a:latin typeface="Adobe Caslon Pro Bold" pitchFamily="18" charset="0"/>
              </a:rPr>
              <a:t>” </a:t>
            </a:r>
          </a:p>
          <a:p>
            <a:pPr marL="0" indent="0">
              <a:buNone/>
            </a:pPr>
            <a:endParaRPr lang="en-US" sz="2400" dirty="0">
              <a:latin typeface="Adobe Caslon Pro Bol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5229494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383280" cy="211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037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ppv361\Pictures\KOREANWAVE-book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"/>
            <a:ext cx="4919663" cy="622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40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Adobe Caslon Pro Bold"/>
              </a:rPr>
              <a:t>∆ </a:t>
            </a:r>
            <a:r>
              <a:rPr lang="en-US" dirty="0" smtClean="0">
                <a:latin typeface="Adobe Caslon Pro Bold" pitchFamily="18" charset="0"/>
              </a:rPr>
              <a:t>Brief Introduction on Korea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48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300" dirty="0" smtClean="0">
              <a:latin typeface="Adobe Fangsong Std R"/>
              <a:ea typeface="Adobe Fangsong Std R"/>
            </a:endParaRPr>
          </a:p>
          <a:p>
            <a:pPr marL="0" indent="0">
              <a:buNone/>
            </a:pPr>
            <a:r>
              <a:rPr lang="en-US" sz="3300" dirty="0" smtClean="0">
                <a:latin typeface="Adobe Fangsong Std R"/>
                <a:ea typeface="Adobe Fangsong Std R"/>
              </a:rPr>
              <a:t>■ </a:t>
            </a:r>
            <a:r>
              <a:rPr lang="en-US" sz="3300" dirty="0" smtClean="0">
                <a:latin typeface="Adobe Caslon Pro Bold" pitchFamily="18" charset="0"/>
                <a:ea typeface="Adobe Fangsong Std R"/>
              </a:rPr>
              <a:t>Size (South Korea): 99,678 km²</a:t>
            </a:r>
          </a:p>
          <a:p>
            <a:pPr marL="0" indent="0">
              <a:buNone/>
            </a:pPr>
            <a:r>
              <a:rPr lang="en-US" sz="3300" dirty="0">
                <a:latin typeface="Adobe Fangsong Std R"/>
                <a:ea typeface="Adobe Fangsong Std R"/>
              </a:rPr>
              <a:t> </a:t>
            </a:r>
            <a:r>
              <a:rPr lang="en-US" sz="3300" dirty="0" smtClean="0">
                <a:latin typeface="Adobe Fangsong Std R"/>
                <a:ea typeface="Adobe Fangsong Std R"/>
              </a:rPr>
              <a:t>    </a:t>
            </a:r>
            <a:r>
              <a:rPr lang="en-US" sz="3300" dirty="0">
                <a:latin typeface="Adobe Caslon Pro Bold"/>
                <a:ea typeface="Adobe Fangsong Std R"/>
              </a:rPr>
              <a:t>*</a:t>
            </a:r>
            <a:r>
              <a:rPr lang="en-US" sz="3300" dirty="0" smtClean="0">
                <a:latin typeface="Adobe Caslon Pro Bold" pitchFamily="18" charset="0"/>
                <a:ea typeface="Adobe Fangsong Std R"/>
              </a:rPr>
              <a:t> Korean Peninsular: 223,098 km²</a:t>
            </a:r>
          </a:p>
          <a:p>
            <a:pPr marL="0" indent="0">
              <a:buNone/>
            </a:pPr>
            <a:r>
              <a:rPr lang="en-US" sz="3300" dirty="0" smtClean="0">
                <a:latin typeface="Adobe Caslon Pro Bold" pitchFamily="18" charset="0"/>
                <a:ea typeface="Adobe Fangsong Std R"/>
              </a:rPr>
              <a:t>■ Population: 51.7 million</a:t>
            </a:r>
          </a:p>
          <a:p>
            <a:pPr marL="0" indent="0">
              <a:buNone/>
            </a:pPr>
            <a:r>
              <a:rPr lang="en-US" sz="3300" dirty="0" smtClean="0">
                <a:latin typeface="Adobe Caslon Pro Bold" pitchFamily="18" charset="0"/>
                <a:ea typeface="Adobe Fangsong Std R"/>
              </a:rPr>
              <a:t>■ Cultural characteristics</a:t>
            </a:r>
          </a:p>
          <a:p>
            <a:pPr marL="0" indent="0">
              <a:buNone/>
            </a:pPr>
            <a:r>
              <a:rPr lang="en-US" sz="33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3300" dirty="0" smtClean="0">
                <a:latin typeface="Adobe Caslon Pro Bold" pitchFamily="18" charset="0"/>
                <a:ea typeface="Adobe Fangsong Std R"/>
              </a:rPr>
              <a:t>      - heavily influenced </a:t>
            </a:r>
          </a:p>
          <a:p>
            <a:pPr marL="0" indent="0">
              <a:buNone/>
            </a:pPr>
            <a:r>
              <a:rPr lang="en-US" sz="33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3300" dirty="0" smtClean="0">
                <a:latin typeface="Adobe Caslon Pro Bold" pitchFamily="18" charset="0"/>
                <a:ea typeface="Adobe Fangsong Std R"/>
              </a:rPr>
              <a:t>         </a:t>
            </a:r>
            <a:r>
              <a:rPr lang="en-US" sz="3300" dirty="0" smtClean="0">
                <a:latin typeface="Calibri"/>
                <a:ea typeface="Adobe Fangsong Std R"/>
                <a:cs typeface="Calibri"/>
              </a:rPr>
              <a:t>▪ </a:t>
            </a:r>
            <a:r>
              <a:rPr lang="en-US" sz="3300" dirty="0" smtClean="0">
                <a:latin typeface="Adobe Caslon Pro Bold" pitchFamily="18" charset="0"/>
                <a:ea typeface="Adobe Fangsong Std R"/>
              </a:rPr>
              <a:t>by Confucianism &amp; Buddhism (past)</a:t>
            </a:r>
          </a:p>
          <a:p>
            <a:pPr marL="0" indent="0">
              <a:buNone/>
            </a:pPr>
            <a:r>
              <a:rPr lang="en-US" sz="33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3300" dirty="0" smtClean="0">
                <a:latin typeface="Adobe Caslon Pro Bold" pitchFamily="18" charset="0"/>
                <a:ea typeface="Adobe Fangsong Std R"/>
              </a:rPr>
              <a:t>         </a:t>
            </a:r>
            <a:r>
              <a:rPr lang="en-US" sz="3300" dirty="0" smtClean="0">
                <a:latin typeface="Calibri"/>
                <a:ea typeface="Adobe Fangsong Std R"/>
                <a:cs typeface="Calibri"/>
              </a:rPr>
              <a:t>▪ </a:t>
            </a:r>
            <a:r>
              <a:rPr lang="en-US" sz="3300" dirty="0" smtClean="0">
                <a:latin typeface="Adobe Caslon Pro Bold" pitchFamily="18" charset="0"/>
                <a:ea typeface="Adobe Fangsong Std R"/>
                <a:cs typeface="Calibri"/>
              </a:rPr>
              <a:t>b</a:t>
            </a:r>
            <a:r>
              <a:rPr lang="en-US" sz="3300" dirty="0" smtClean="0">
                <a:latin typeface="Adobe Caslon Pro Bold" pitchFamily="18" charset="0"/>
                <a:ea typeface="Adobe Fangsong Std R"/>
              </a:rPr>
              <a:t>y Western (American) Culture(50s-80s)</a:t>
            </a:r>
          </a:p>
          <a:p>
            <a:pPr marL="0" indent="0">
              <a:buNone/>
            </a:pPr>
            <a:r>
              <a:rPr lang="en-US" sz="33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3300" dirty="0" smtClean="0">
                <a:latin typeface="Adobe Caslon Pro Bold" pitchFamily="18" charset="0"/>
                <a:ea typeface="Adobe Fangsong Std R"/>
              </a:rPr>
              <a:t>         </a:t>
            </a:r>
            <a:r>
              <a:rPr lang="en-US" sz="3300" dirty="0" smtClean="0">
                <a:latin typeface="Calibri"/>
                <a:ea typeface="Adobe Fangsong Std R"/>
                <a:cs typeface="Calibri"/>
              </a:rPr>
              <a:t>▪ </a:t>
            </a:r>
            <a:r>
              <a:rPr lang="en-US" sz="3300" dirty="0" smtClean="0">
                <a:latin typeface="Adobe Caslon Pro Bold" pitchFamily="18" charset="0"/>
                <a:ea typeface="Adobe Fangsong Std R"/>
                <a:cs typeface="Calibri"/>
              </a:rPr>
              <a:t>m</a:t>
            </a:r>
            <a:r>
              <a:rPr lang="en-US" sz="3300" dirty="0" smtClean="0">
                <a:latin typeface="Adobe Caslon Pro Bold" pitchFamily="18" charset="0"/>
                <a:ea typeface="Adobe Fangsong Std R"/>
                <a:cs typeface="Times New Roman"/>
              </a:rPr>
              <a:t>ixed &amp; new Culture (since the late</a:t>
            </a:r>
          </a:p>
          <a:p>
            <a:pPr marL="0" indent="0">
              <a:buNone/>
            </a:pPr>
            <a:r>
              <a:rPr lang="en-US" sz="3300" dirty="0">
                <a:latin typeface="Adobe Caslon Pro Bold" pitchFamily="18" charset="0"/>
                <a:ea typeface="Adobe Fangsong Std R"/>
                <a:cs typeface="Times New Roman"/>
              </a:rPr>
              <a:t> </a:t>
            </a:r>
            <a:r>
              <a:rPr lang="en-US" sz="3300" dirty="0" smtClean="0">
                <a:latin typeface="Adobe Caslon Pro Bold" pitchFamily="18" charset="0"/>
                <a:ea typeface="Adobe Fangsong Std R"/>
                <a:cs typeface="Times New Roman"/>
              </a:rPr>
              <a:t>                                          1980s)</a:t>
            </a:r>
          </a:p>
          <a:p>
            <a:pPr marL="0" indent="0">
              <a:buNone/>
            </a:pPr>
            <a:r>
              <a:rPr lang="en-US" sz="3300" dirty="0">
                <a:latin typeface="Adobe Caslon Pro Bold" pitchFamily="18" charset="0"/>
                <a:ea typeface="Adobe Fangsong Std R"/>
                <a:cs typeface="Times New Roman"/>
              </a:rPr>
              <a:t> </a:t>
            </a:r>
            <a:r>
              <a:rPr lang="en-US" sz="3300" dirty="0" smtClean="0">
                <a:latin typeface="Adobe Caslon Pro Bold" pitchFamily="18" charset="0"/>
                <a:ea typeface="Adobe Fangsong Std R"/>
                <a:cs typeface="Times New Roman"/>
              </a:rPr>
              <a:t>      -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 speedy </a:t>
            </a:r>
            <a:r>
              <a:rPr lang="en-US" dirty="0">
                <a:latin typeface="Adobe Caslon Pro Bold" pitchFamily="18" charset="0"/>
                <a:ea typeface="Adobe Fangsong Std R"/>
              </a:rPr>
              <a:t>culture + digital age: synergy effect</a:t>
            </a:r>
          </a:p>
          <a:p>
            <a:pPr marL="0" indent="0">
              <a:buNone/>
            </a:pPr>
            <a:endParaRPr lang="en-US" sz="3300" dirty="0" smtClean="0">
              <a:latin typeface="Adobe Caslon Pro Bold" pitchFamily="18" charset="0"/>
              <a:ea typeface="Adobe Fangsong Std R"/>
              <a:cs typeface="Times New Roman"/>
            </a:endParaRPr>
          </a:p>
          <a:p>
            <a:pPr marL="0" indent="0">
              <a:buNone/>
            </a:pPr>
            <a:endParaRPr lang="en-US" sz="3300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endParaRPr lang="en-US" sz="3300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endParaRPr lang="en-US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085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dobe Caslon Pro Bold" pitchFamily="18" charset="0"/>
              </a:rPr>
              <a:t>“Winter Sonata in Japan”</a:t>
            </a:r>
            <a:endParaRPr lang="en-US" sz="3600" dirty="0">
              <a:latin typeface="Adobe Caslon Pro Bold" pitchFamily="18" charset="0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965960" y="-289560"/>
            <a:ext cx="5120640" cy="8595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dobe Caslon Pro Bold" pitchFamily="18" charset="0"/>
                <a:ea typeface="Adobe Fangsong Std R"/>
              </a:rPr>
              <a:t>■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peak </a:t>
            </a:r>
            <a:r>
              <a:rPr lang="en-US" sz="2800" dirty="0">
                <a:latin typeface="Adobe Caslon Pro Bold" pitchFamily="18" charset="0"/>
                <a:ea typeface="Adobe Fangsong Std R"/>
              </a:rPr>
              <a:t>of Korean Wave in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Japan in 2003</a:t>
            </a:r>
            <a:endParaRPr lang="en-US" sz="2800" dirty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   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- </a:t>
            </a:r>
            <a:r>
              <a:rPr lang="en-US" sz="2800" dirty="0">
                <a:latin typeface="Adobe Caslon Pro Bold" pitchFamily="18" charset="0"/>
                <a:ea typeface="Adobe Fangsong Std R"/>
              </a:rPr>
              <a:t>NHK TV ran “Winter Sonata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”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- caused an unprecedented </a:t>
            </a:r>
            <a:r>
              <a:rPr lang="en-US" sz="2800" dirty="0">
                <a:latin typeface="Adobe Caslon Pro Bold" pitchFamily="18" charset="0"/>
                <a:ea typeface="Adobe Fangsong Std R"/>
              </a:rPr>
              <a:t>cultural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phenomenon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- surprising response from </a:t>
            </a:r>
            <a:r>
              <a:rPr lang="en-US" sz="2800" dirty="0">
                <a:latin typeface="Adobe Caslon Pro Bold" pitchFamily="18" charset="0"/>
                <a:ea typeface="Adobe Fangsong Std R"/>
              </a:rPr>
              <a:t>middle-aged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Japanese</a:t>
            </a:r>
            <a:endParaRPr lang="en-US" sz="2800" dirty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      women </a:t>
            </a:r>
            <a:endParaRPr lang="en-US" sz="2800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 * </a:t>
            </a:r>
            <a:r>
              <a:rPr lang="en-US" sz="2800" dirty="0" smtClean="0">
                <a:latin typeface="Adobe Caslon Pro Bold" pitchFamily="18" charset="0"/>
              </a:rPr>
              <a:t>for </a:t>
            </a:r>
            <a:r>
              <a:rPr lang="en-US" sz="2800" dirty="0">
                <a:latin typeface="Adobe Caslon Pro Bold" pitchFamily="18" charset="0"/>
              </a:rPr>
              <a:t>its fourth run in 2005, </a:t>
            </a:r>
            <a:r>
              <a:rPr lang="en-US" sz="2800" dirty="0" smtClean="0">
                <a:latin typeface="Adobe Caslon Pro Bold" pitchFamily="18" charset="0"/>
              </a:rPr>
              <a:t>NHK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     ran </a:t>
            </a:r>
            <a:r>
              <a:rPr lang="en-US" sz="2800" dirty="0">
                <a:latin typeface="Adobe Caslon Pro Bold" pitchFamily="18" charset="0"/>
              </a:rPr>
              <a:t>it in </a:t>
            </a:r>
            <a:r>
              <a:rPr lang="en-US" sz="2800" dirty="0" smtClean="0">
                <a:latin typeface="Adobe Caslon Pro Bold" pitchFamily="18" charset="0"/>
              </a:rPr>
              <a:t>original </a:t>
            </a:r>
            <a:r>
              <a:rPr lang="en-US" sz="2800" dirty="0">
                <a:latin typeface="Adobe Caslon Pro Bold" pitchFamily="18" charset="0"/>
              </a:rPr>
              <a:t>Korean </a:t>
            </a:r>
            <a:r>
              <a:rPr lang="en-US" sz="2800" dirty="0" smtClean="0">
                <a:latin typeface="Adobe Caslon Pro Bold" pitchFamily="18" charset="0"/>
              </a:rPr>
              <a:t>with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     </a:t>
            </a:r>
            <a:r>
              <a:rPr lang="en-US" sz="2800" dirty="0">
                <a:latin typeface="Adobe Caslon Pro Bold" pitchFamily="18" charset="0"/>
              </a:rPr>
              <a:t>Japanese subtitles to preserve </a:t>
            </a:r>
            <a:r>
              <a:rPr lang="en-US" sz="2800" dirty="0" smtClean="0">
                <a:latin typeface="Adobe Caslon Pro Bold" pitchFamily="18" charset="0"/>
              </a:rPr>
              <a:t>the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     </a:t>
            </a:r>
            <a:r>
              <a:rPr lang="en-US" sz="2800" dirty="0">
                <a:latin typeface="Adobe Caslon Pro Bold" pitchFamily="18" charset="0"/>
              </a:rPr>
              <a:t>original atmosphere of the show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2144432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58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914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dobe Caslon Pro Bold" pitchFamily="18" charset="0"/>
              </a:rPr>
              <a:t>“</a:t>
            </a:r>
            <a:r>
              <a:rPr lang="en-US" sz="3600" dirty="0">
                <a:latin typeface="Adobe Caslon Pro Bold" pitchFamily="18" charset="0"/>
              </a:rPr>
              <a:t>Yon-</a:t>
            </a:r>
            <a:r>
              <a:rPr lang="en-US" sz="3600" dirty="0" err="1">
                <a:latin typeface="Adobe Caslon Pro Bold" pitchFamily="18" charset="0"/>
              </a:rPr>
              <a:t>sama</a:t>
            </a:r>
            <a:r>
              <a:rPr lang="en-US" sz="3600" dirty="0">
                <a:latin typeface="Adobe Caslon Pro Bold" pitchFamily="18" charset="0"/>
              </a:rPr>
              <a:t>” Syndrome in Japan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011680" y="-411480"/>
            <a:ext cx="4937760" cy="8503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dobe Caslon Pro Bold" pitchFamily="18" charset="0"/>
                <a:ea typeface="Adobe Fangsong Std R"/>
              </a:rPr>
              <a:t>■ </a:t>
            </a:r>
            <a:r>
              <a:rPr lang="en-US" sz="2800" dirty="0">
                <a:latin typeface="Adobe Caslon Pro Bold" pitchFamily="18" charset="0"/>
                <a:ea typeface="Adobe Fangsong Std R"/>
              </a:rPr>
              <a:t>in 2004,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5,000 </a:t>
            </a:r>
            <a:r>
              <a:rPr lang="en-US" sz="2800" dirty="0">
                <a:latin typeface="Adobe Caslon Pro Bold" pitchFamily="18" charset="0"/>
                <a:ea typeface="Adobe Fangsong Std R"/>
              </a:rPr>
              <a:t>Japanese women flooded Tokyo’s </a:t>
            </a:r>
            <a:endParaRPr lang="en-US" sz="2800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</a:t>
            </a:r>
            <a:r>
              <a:rPr lang="en-US" sz="2800" dirty="0" err="1" smtClean="0">
                <a:latin typeface="Adobe Caslon Pro Bold" pitchFamily="18" charset="0"/>
                <a:ea typeface="Adobe Fangsong Std R"/>
              </a:rPr>
              <a:t>Haneda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Airport</a:t>
            </a:r>
          </a:p>
          <a:p>
            <a:pPr marL="0" indent="0">
              <a:buNone/>
            </a:pPr>
            <a:r>
              <a:rPr lang="en-US" sz="2800" dirty="0" smtClean="0">
                <a:latin typeface="Adobe Caslon Pro Bold" pitchFamily="18" charset="0"/>
                <a:ea typeface="Adobe Fangsong Std R"/>
              </a:rPr>
              <a:t>■ when </a:t>
            </a:r>
            <a:r>
              <a:rPr lang="en-US" sz="2800" dirty="0">
                <a:latin typeface="Adobe Caslon Pro Bold" pitchFamily="18" charset="0"/>
                <a:ea typeface="Adobe Fangsong Std R"/>
              </a:rPr>
              <a:t>one episode of Winter Sonata canceled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for 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a </a:t>
            </a:r>
            <a:r>
              <a:rPr lang="en-US" sz="2800" dirty="0">
                <a:latin typeface="Adobe Caslon Pro Bold" pitchFamily="18" charset="0"/>
                <a:ea typeface="Adobe Fangsong Std R"/>
              </a:rPr>
              <a:t>TV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special </a:t>
            </a:r>
            <a:r>
              <a:rPr lang="en-US" sz="2800" dirty="0">
                <a:latin typeface="Adobe Caslon Pro Bold" pitchFamily="18" charset="0"/>
                <a:ea typeface="Adobe Fangsong Std R"/>
              </a:rPr>
              <a:t>on the Japanese prime minister’s </a:t>
            </a:r>
            <a:endParaRPr lang="en-US" sz="2800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visit </a:t>
            </a:r>
            <a:r>
              <a:rPr lang="en-US" sz="2800" dirty="0">
                <a:latin typeface="Adobe Caslon Pro Bold" pitchFamily="18" charset="0"/>
                <a:ea typeface="Adobe Fangsong Std R"/>
              </a:rPr>
              <a:t>to North Korea,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NHK was </a:t>
            </a:r>
            <a:r>
              <a:rPr lang="en-US" sz="2800" dirty="0">
                <a:latin typeface="Adobe Caslon Pro Bold" pitchFamily="18" charset="0"/>
                <a:ea typeface="Adobe Fangsong Std R"/>
              </a:rPr>
              <a:t>inundated with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over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</a:t>
            </a:r>
            <a:r>
              <a:rPr lang="en-US" sz="2800" dirty="0">
                <a:latin typeface="Adobe Caslon Pro Bold" pitchFamily="18" charset="0"/>
                <a:ea typeface="Adobe Fangsong Std R"/>
              </a:rPr>
              <a:t>3,000 phone calls </a:t>
            </a:r>
            <a:endParaRPr lang="en-US" sz="2800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sz="2800" dirty="0" smtClean="0">
                <a:latin typeface="Adobe Caslon Pro Bold" pitchFamily="18" charset="0"/>
                <a:ea typeface="Adobe Fangsong Std R"/>
              </a:rPr>
              <a:t>■ reason for syndrome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-  the  drama reminds them of good old days 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    when they cherished pure love</a:t>
            </a:r>
            <a:endParaRPr lang="en-US" sz="2800" dirty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endParaRPr lang="en-US" sz="2800" dirty="0"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8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702040" cy="51968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236720" y="-2865120"/>
            <a:ext cx="822960" cy="731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09600" y="1902246"/>
            <a:ext cx="80467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latin typeface="Adobe Caslon Pro Bold" pitchFamily="18" charset="0"/>
              </a:rPr>
              <a:t>“Fads come and go in Japan, but this one touches upon several </a:t>
            </a:r>
            <a:r>
              <a:rPr lang="en-US" sz="3200" i="1" dirty="0" smtClean="0">
                <a:latin typeface="Adobe Caslon Pro Bold" pitchFamily="18" charset="0"/>
              </a:rPr>
              <a:t>deep issues </a:t>
            </a:r>
            <a:r>
              <a:rPr lang="en-US" sz="3200" i="1" dirty="0">
                <a:latin typeface="Adobe Caslon Pro Bold" pitchFamily="18" charset="0"/>
              </a:rPr>
              <a:t>in Japanese society and its relationship with South Korea</a:t>
            </a:r>
            <a:r>
              <a:rPr lang="en-US" sz="3200" i="1" dirty="0" smtClean="0">
                <a:latin typeface="Adobe Caslon Pro Bold" pitchFamily="18" charset="0"/>
              </a:rPr>
              <a:t>. Yon-</a:t>
            </a:r>
            <a:r>
              <a:rPr lang="en-US" sz="3200" i="1" dirty="0" err="1" smtClean="0">
                <a:latin typeface="Adobe Caslon Pro Bold" pitchFamily="18" charset="0"/>
              </a:rPr>
              <a:t>sama</a:t>
            </a:r>
            <a:r>
              <a:rPr lang="en-US" sz="3200" i="1" dirty="0" smtClean="0">
                <a:latin typeface="Adobe Caslon Pro Bold" pitchFamily="18" charset="0"/>
              </a:rPr>
              <a:t> </a:t>
            </a:r>
            <a:r>
              <a:rPr lang="en-US" sz="3200" i="1" dirty="0">
                <a:latin typeface="Adobe Caslon Pro Bold" pitchFamily="18" charset="0"/>
              </a:rPr>
              <a:t>seems </a:t>
            </a:r>
            <a:r>
              <a:rPr lang="en-US" sz="3200" i="1" dirty="0" smtClean="0">
                <a:latin typeface="Adobe Caslon Pro Bold" pitchFamily="18" charset="0"/>
              </a:rPr>
              <a:t>to touch </a:t>
            </a:r>
            <a:r>
              <a:rPr lang="en-US" sz="3200" i="1" dirty="0">
                <a:latin typeface="Adobe Caslon Pro Bold" pitchFamily="18" charset="0"/>
              </a:rPr>
              <a:t>upon the Japanese nostalgia for an imagined past, and </a:t>
            </a:r>
            <a:r>
              <a:rPr lang="en-US" sz="3200" i="1" dirty="0" smtClean="0">
                <a:latin typeface="Adobe Caslon Pro Bold" pitchFamily="18" charset="0"/>
              </a:rPr>
              <a:t>upon 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Adobe Caslon Pro Bold" pitchFamily="18" charset="0"/>
              </a:rPr>
              <a:t>middle-aged 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latin typeface="Adobe Caslon Pro Bold" pitchFamily="18" charset="0"/>
              </a:rPr>
              <a:t>women’s yearning for an emotional connection that 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Adobe Caslon Pro Bold" pitchFamily="18" charset="0"/>
              </a:rPr>
              <a:t>they lack 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latin typeface="Adobe Caslon Pro Bold" pitchFamily="18" charset="0"/>
              </a:rPr>
              <a:t>and perhaps believe they cannot find in Japan</a:t>
            </a:r>
            <a:r>
              <a:rPr lang="en-US" sz="3200" i="1" dirty="0" smtClean="0">
                <a:latin typeface="Adobe Caslon Pro Bold" pitchFamily="18" charset="0"/>
              </a:rPr>
              <a:t>.”</a:t>
            </a:r>
            <a:endParaRPr lang="en-US" sz="3200" i="1" dirty="0">
              <a:latin typeface="Adobe Caslon Pro Bol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7129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Adobe Caslon Pro Bold" pitchFamily="18" charset="0"/>
              </a:rPr>
              <a:t>Norimitsu</a:t>
            </a:r>
            <a:r>
              <a:rPr lang="en-US" b="1" dirty="0">
                <a:latin typeface="Adobe Caslon Pro Bold" pitchFamily="18" charset="0"/>
              </a:rPr>
              <a:t> </a:t>
            </a:r>
            <a:r>
              <a:rPr lang="en-US" b="1" dirty="0" err="1">
                <a:latin typeface="Adobe Caslon Pro Bold" pitchFamily="18" charset="0"/>
              </a:rPr>
              <a:t>Onishi</a:t>
            </a:r>
            <a:r>
              <a:rPr lang="en-US" b="1" dirty="0">
                <a:latin typeface="Adobe Caslon Pro Bold" pitchFamily="18" charset="0"/>
              </a:rPr>
              <a:t>, The New York Times   Dec. 23, 2004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06912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ppv361\Pictures\1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468"/>
            <a:ext cx="265646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ppv361\Pictures\7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5877"/>
            <a:ext cx="4399711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ppv361\Pictures\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50" y="3886200"/>
            <a:ext cx="4817702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ppv361\Pictures\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2" y="3851251"/>
            <a:ext cx="400961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77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5" y="381000"/>
            <a:ext cx="4327995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2335" y="3034592"/>
            <a:ext cx="5577840" cy="377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942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563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dobe Caslon Pro Bold" pitchFamily="18" charset="0"/>
              </a:rPr>
              <a:t>Characteristics of K-Drama</a:t>
            </a:r>
            <a:endParaRPr lang="en-US" sz="3600" dirty="0">
              <a:latin typeface="Adobe Caslon Pro Bold" pitchFamily="18" charset="0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913833" y="-731521"/>
            <a:ext cx="5334000" cy="87782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1713" y="1088157"/>
            <a:ext cx="895228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dobe Fangsong Std R"/>
                <a:ea typeface="Adobe Fangsong Std R"/>
              </a:rPr>
              <a:t>■ </a:t>
            </a:r>
            <a:r>
              <a:rPr lang="en-US" sz="3200" dirty="0" smtClean="0">
                <a:latin typeface="Adobe Caslon Pro Bold" pitchFamily="18" charset="0"/>
                <a:ea typeface="Adobe Fangsong Std R" pitchFamily="18" charset="-128"/>
              </a:rPr>
              <a:t>emphasis on emotion </a:t>
            </a:r>
            <a:r>
              <a:rPr lang="en-US" sz="3200" dirty="0">
                <a:latin typeface="Adobe Caslon Pro Bold" pitchFamily="18" charset="0"/>
                <a:ea typeface="Adobe Fangsong Std R" pitchFamily="18" charset="-128"/>
              </a:rPr>
              <a:t>in human </a:t>
            </a:r>
            <a:r>
              <a:rPr lang="en-US" sz="3200" dirty="0" smtClean="0">
                <a:latin typeface="Adobe Caslon Pro Bold" pitchFamily="18" charset="0"/>
                <a:ea typeface="Adobe Fangsong Std R" pitchFamily="18" charset="-128"/>
              </a:rPr>
              <a:t>relations </a:t>
            </a:r>
          </a:p>
          <a:p>
            <a:r>
              <a:rPr lang="en-US" sz="3200" dirty="0">
                <a:latin typeface="Adobe Caslon Pro Bold" pitchFamily="18" charset="0"/>
                <a:ea typeface="Adobe Fangsong Std R" pitchFamily="18" charset="-128"/>
              </a:rPr>
              <a:t> </a:t>
            </a:r>
            <a:r>
              <a:rPr lang="en-US" sz="3200" dirty="0" smtClean="0">
                <a:latin typeface="Adobe Caslon Pro Bold" pitchFamily="18" charset="0"/>
                <a:ea typeface="Adobe Fangsong Std R" pitchFamily="18" charset="-128"/>
              </a:rPr>
              <a:t>    - drawing </a:t>
            </a:r>
            <a:r>
              <a:rPr lang="en-US" sz="3200" dirty="0">
                <a:latin typeface="Adobe Caslon Pro Bold" pitchFamily="18" charset="0"/>
                <a:ea typeface="Adobe Fangsong Std R" pitchFamily="18" charset="-128"/>
              </a:rPr>
              <a:t>more women </a:t>
            </a:r>
            <a:r>
              <a:rPr lang="en-US" sz="3200" dirty="0" smtClean="0">
                <a:latin typeface="Adobe Caslon Pro Bold" pitchFamily="18" charset="0"/>
                <a:ea typeface="Adobe Fangsong Std R" pitchFamily="18" charset="-128"/>
              </a:rPr>
              <a:t>viewers</a:t>
            </a:r>
          </a:p>
          <a:p>
            <a:r>
              <a:rPr lang="en-US" sz="3200" dirty="0" smtClean="0">
                <a:latin typeface="Adobe Caslon Pro Bold" pitchFamily="18" charset="0"/>
                <a:ea typeface="Adobe Fangsong Std R" pitchFamily="18" charset="-128"/>
              </a:rPr>
              <a:t>■ dramatization </a:t>
            </a:r>
            <a:r>
              <a:rPr lang="en-US" sz="3200" dirty="0">
                <a:latin typeface="Adobe Caslon Pro Bold" pitchFamily="18" charset="0"/>
                <a:ea typeface="Adobe Fangsong Std R" pitchFamily="18" charset="-128"/>
              </a:rPr>
              <a:t>of </a:t>
            </a:r>
            <a:r>
              <a:rPr lang="en-US" sz="3200" dirty="0" smtClean="0">
                <a:latin typeface="Adobe Caslon Pro Bold" pitchFamily="18" charset="0"/>
                <a:ea typeface="Adobe Fangsong Std R" pitchFamily="18" charset="-128"/>
              </a:rPr>
              <a:t>Asian values </a:t>
            </a:r>
          </a:p>
          <a:p>
            <a:r>
              <a:rPr lang="en-US" sz="3200" dirty="0">
                <a:latin typeface="Adobe Caslon Pro Bold" pitchFamily="18" charset="0"/>
                <a:ea typeface="Adobe Fangsong Std R" pitchFamily="18" charset="-128"/>
              </a:rPr>
              <a:t> </a:t>
            </a:r>
            <a:r>
              <a:rPr lang="en-US" sz="3200" dirty="0" smtClean="0">
                <a:latin typeface="Adobe Caslon Pro Bold" pitchFamily="18" charset="0"/>
                <a:ea typeface="Adobe Fangsong Std R" pitchFamily="18" charset="-128"/>
              </a:rPr>
              <a:t>     - balance between modernism &amp; traditionalism</a:t>
            </a:r>
          </a:p>
          <a:p>
            <a:r>
              <a:rPr lang="en-US" sz="3200" dirty="0">
                <a:latin typeface="Adobe Caslon Pro Bold" pitchFamily="18" charset="0"/>
                <a:ea typeface="Adobe Fangsong Std R" pitchFamily="18" charset="-128"/>
              </a:rPr>
              <a:t> </a:t>
            </a:r>
            <a:r>
              <a:rPr lang="en-US" sz="3200" dirty="0" smtClean="0">
                <a:latin typeface="Adobe Caslon Pro Bold" pitchFamily="18" charset="0"/>
                <a:ea typeface="Adobe Fangsong Std R" pitchFamily="18" charset="-128"/>
              </a:rPr>
              <a:t>     - Asian cultural affinity</a:t>
            </a:r>
          </a:p>
          <a:p>
            <a:r>
              <a:rPr lang="en-US" sz="3200" dirty="0">
                <a:latin typeface="Adobe Caslon Pro Bold" pitchFamily="18" charset="0"/>
                <a:ea typeface="Adobe Fangsong Std R" pitchFamily="18" charset="-128"/>
              </a:rPr>
              <a:t> </a:t>
            </a:r>
            <a:r>
              <a:rPr lang="en-US" sz="3200" dirty="0" smtClean="0">
                <a:latin typeface="Adobe Caslon Pro Bold" pitchFamily="18" charset="0"/>
                <a:ea typeface="Adobe Fangsong Std R" pitchFamily="18" charset="-128"/>
              </a:rPr>
              <a:t>     - </a:t>
            </a:r>
            <a:r>
              <a:rPr lang="en-US" sz="3200" dirty="0">
                <a:latin typeface="Adobe Caslon Pro Bold" pitchFamily="18" charset="0"/>
                <a:ea typeface="Adobe Fangsong Std R" pitchFamily="18" charset="-128"/>
              </a:rPr>
              <a:t>embracing cross-generational viewers </a:t>
            </a:r>
            <a:endParaRPr lang="en-US" sz="3200" dirty="0" smtClean="0">
              <a:latin typeface="Adobe Caslon Pro Bold" pitchFamily="18" charset="0"/>
              <a:ea typeface="Adobe Fangsong Std R" pitchFamily="18" charset="-128"/>
            </a:endParaRPr>
          </a:p>
          <a:p>
            <a:r>
              <a:rPr lang="en-US" sz="3200" dirty="0">
                <a:latin typeface="Adobe Caslon Pro Bold" pitchFamily="18" charset="0"/>
                <a:ea typeface="Adobe Fangsong Std R" pitchFamily="18" charset="-128"/>
              </a:rPr>
              <a:t> </a:t>
            </a:r>
            <a:r>
              <a:rPr lang="en-US" sz="3200" dirty="0" smtClean="0">
                <a:latin typeface="Adobe Caslon Pro Bold" pitchFamily="18" charset="0"/>
                <a:ea typeface="Adobe Fangsong Std R" pitchFamily="18" charset="-128"/>
              </a:rPr>
              <a:t>        *</a:t>
            </a:r>
            <a:r>
              <a:rPr lang="en-US" sz="3200" dirty="0" smtClean="0">
                <a:latin typeface="Adobe Caslon Pro Bold" pitchFamily="18" charset="0"/>
                <a:ea typeface="Adobe Fangsong Std R" pitchFamily="18" charset="-128"/>
                <a:cs typeface="Calibri"/>
              </a:rPr>
              <a:t> Asian values: </a:t>
            </a:r>
            <a:r>
              <a:rPr lang="en-US" sz="3200" dirty="0" smtClean="0">
                <a:latin typeface="Adobe Caslon Pro Bold" pitchFamily="18" charset="0"/>
                <a:ea typeface="Adobe Fangsong Std R" pitchFamily="18" charset="-128"/>
              </a:rPr>
              <a:t>respect </a:t>
            </a:r>
            <a:r>
              <a:rPr lang="en-US" sz="3200" dirty="0">
                <a:latin typeface="Adobe Caslon Pro Bold" pitchFamily="18" charset="0"/>
                <a:ea typeface="Adobe Fangsong Std R" pitchFamily="18" charset="-128"/>
              </a:rPr>
              <a:t>to </a:t>
            </a:r>
            <a:r>
              <a:rPr lang="en-US" sz="3200" dirty="0" smtClean="0">
                <a:latin typeface="Adobe Caslon Pro Bold" pitchFamily="18" charset="0"/>
                <a:ea typeface="Adobe Fangsong Std R" pitchFamily="18" charset="-128"/>
              </a:rPr>
              <a:t>family and mutual</a:t>
            </a:r>
          </a:p>
          <a:p>
            <a:r>
              <a:rPr lang="en-US" sz="3200" dirty="0" smtClean="0">
                <a:latin typeface="Adobe Caslon Pro Bold" pitchFamily="18" charset="0"/>
                <a:ea typeface="Adobe Fangsong Std R" pitchFamily="18" charset="-128"/>
              </a:rPr>
              <a:t>             support in family/community, </a:t>
            </a:r>
            <a:r>
              <a:rPr lang="en-US" sz="3200" dirty="0">
                <a:latin typeface="Adobe Caslon Pro Bold" pitchFamily="18" charset="0"/>
                <a:ea typeface="Adobe Fangsong Std R" pitchFamily="18" charset="-128"/>
              </a:rPr>
              <a:t>polite, care</a:t>
            </a:r>
            <a:r>
              <a:rPr lang="en-US" sz="3200" dirty="0" smtClean="0">
                <a:latin typeface="Adobe Caslon Pro Bold" pitchFamily="18" charset="0"/>
                <a:ea typeface="Adobe Fangsong Std R" pitchFamily="18" charset="-128"/>
              </a:rPr>
              <a:t>,</a:t>
            </a:r>
          </a:p>
          <a:p>
            <a:r>
              <a:rPr lang="en-US" sz="3200" dirty="0">
                <a:latin typeface="Adobe Caslon Pro Bold" pitchFamily="18" charset="0"/>
                <a:ea typeface="Adobe Fangsong Std R" pitchFamily="18" charset="-128"/>
              </a:rPr>
              <a:t> </a:t>
            </a:r>
            <a:r>
              <a:rPr lang="en-US" sz="3200" dirty="0" smtClean="0">
                <a:latin typeface="Adobe Caslon Pro Bold" pitchFamily="18" charset="0"/>
                <a:ea typeface="Adobe Fangsong Std R" pitchFamily="18" charset="-128"/>
              </a:rPr>
              <a:t>            cultural diversity</a:t>
            </a:r>
            <a:r>
              <a:rPr lang="en-US" sz="3200" dirty="0">
                <a:latin typeface="Adobe Caslon Pro Bold" pitchFamily="18" charset="0"/>
                <a:ea typeface="Adobe Fangsong Std R" pitchFamily="18" charset="-128"/>
              </a:rPr>
              <a:t>, </a:t>
            </a:r>
            <a:r>
              <a:rPr lang="en-US" sz="3200" dirty="0" smtClean="0">
                <a:latin typeface="Adobe Caslon Pro Bold" pitchFamily="18" charset="0"/>
                <a:ea typeface="Adobe Fangsong Std R" pitchFamily="18" charset="-128"/>
              </a:rPr>
              <a:t>tolerance etc.</a:t>
            </a:r>
          </a:p>
          <a:p>
            <a:r>
              <a:rPr lang="en-US" sz="3200" dirty="0" smtClean="0">
                <a:latin typeface="Adobe Caslon Pro Bold" pitchFamily="18" charset="0"/>
                <a:ea typeface="Adobe Fangsong Std R" pitchFamily="18" charset="-128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7988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dobe Caslon Pro Bold" pitchFamily="18" charset="0"/>
              </a:rPr>
              <a:t>Export </a:t>
            </a:r>
            <a:r>
              <a:rPr lang="en-US" dirty="0">
                <a:latin typeface="Adobe Caslon Pro Bold" pitchFamily="18" charset="0"/>
              </a:rPr>
              <a:t>and </a:t>
            </a:r>
            <a:r>
              <a:rPr lang="en-US" dirty="0" smtClean="0">
                <a:latin typeface="Adobe Caslon Pro Bold" pitchFamily="18" charset="0"/>
              </a:rPr>
              <a:t>Import of TV </a:t>
            </a:r>
            <a:r>
              <a:rPr lang="en-US" dirty="0">
                <a:latin typeface="Adobe Caslon Pro Bold" pitchFamily="18" charset="0"/>
              </a:rPr>
              <a:t>Programs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125980" y="-601980"/>
            <a:ext cx="4953000" cy="8595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                                                      </a:t>
            </a:r>
            <a:r>
              <a:rPr lang="en-US" sz="2400" dirty="0" smtClean="0">
                <a:latin typeface="Adobe Caslon Pro Bold" pitchFamily="18" charset="0"/>
              </a:rPr>
              <a:t>(Unit: US$1,000)</a:t>
            </a:r>
            <a:endParaRPr lang="en-US" sz="2400" dirty="0">
              <a:latin typeface="Adobe Caslon Pro Bold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1098058"/>
              </p:ext>
            </p:extLst>
          </p:nvPr>
        </p:nvGraphicFramePr>
        <p:xfrm>
          <a:off x="685800" y="1828800"/>
          <a:ext cx="815339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933"/>
                <a:gridCol w="846667"/>
                <a:gridCol w="838200"/>
                <a:gridCol w="838200"/>
                <a:gridCol w="838200"/>
                <a:gridCol w="838200"/>
                <a:gridCol w="990600"/>
                <a:gridCol w="990600"/>
                <a:gridCol w="1066797"/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export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162,580</a:t>
                      </a:r>
                      <a:endParaRPr 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dirty="0" smtClean="0"/>
                        <a:t>import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32,260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1292482"/>
              </p:ext>
            </p:extLst>
          </p:nvPr>
        </p:nvGraphicFramePr>
        <p:xfrm>
          <a:off x="1600200" y="3429000"/>
          <a:ext cx="6096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447800"/>
                <a:gridCol w="1524000"/>
                <a:gridCol w="15240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180,168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183,580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320,434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21,847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65,948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146,297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3696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27432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598491" y="-1303091"/>
            <a:ext cx="4053840" cy="8793622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Adobe Caslon Pro Bold"/>
              <a:ea typeface="Adobe Fangsong Std R"/>
            </a:endParaRPr>
          </a:p>
          <a:p>
            <a:pPr marL="0" indent="0">
              <a:buNone/>
            </a:pPr>
            <a:endParaRPr lang="en-US" dirty="0">
              <a:latin typeface="Adobe Caslon Pro Bold"/>
              <a:ea typeface="Adobe Fangsong Std R"/>
            </a:endParaRPr>
          </a:p>
          <a:p>
            <a:pPr marL="0" indent="0">
              <a:buNone/>
            </a:pPr>
            <a:r>
              <a:rPr lang="en-US" sz="4000" dirty="0" smtClean="0">
                <a:latin typeface="Adobe Caslon Pro Bold"/>
                <a:ea typeface="Adobe Fangsong Std R"/>
              </a:rPr>
              <a:t>    3</a:t>
            </a:r>
            <a:r>
              <a:rPr lang="en-US" sz="4000" dirty="0">
                <a:latin typeface="Adobe Caslon Pro Bold"/>
                <a:ea typeface="Adobe Fangsong Std R"/>
              </a:rPr>
              <a:t>.</a:t>
            </a:r>
            <a:r>
              <a:rPr lang="en-US" sz="4000" dirty="0">
                <a:latin typeface="Adobe Fangsong Std R"/>
                <a:ea typeface="Adobe Fangsong Std R"/>
              </a:rPr>
              <a:t> </a:t>
            </a:r>
            <a:r>
              <a:rPr lang="en-US" sz="4000" dirty="0">
                <a:latin typeface="Adobe Caslon Pro Bold" pitchFamily="18" charset="0"/>
                <a:ea typeface="Adobe Fangsong Std R"/>
              </a:rPr>
              <a:t>K-Pop (group dance + music</a:t>
            </a:r>
            <a:r>
              <a:rPr lang="en-US" sz="4000" dirty="0" smtClean="0">
                <a:latin typeface="Adobe Caslon Pro Bold" pitchFamily="18" charset="0"/>
                <a:ea typeface="Adobe Fangsong Std R"/>
              </a:rPr>
              <a:t>)</a:t>
            </a:r>
          </a:p>
          <a:p>
            <a:pPr marL="0" indent="0">
              <a:buNone/>
            </a:pPr>
            <a:r>
              <a:rPr lang="en-US" sz="40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4000" dirty="0" smtClean="0">
                <a:latin typeface="Adobe Caslon Pro Bold" pitchFamily="18" charset="0"/>
                <a:ea typeface="Adobe Fangsong Std R"/>
              </a:rPr>
              <a:t>             - </a:t>
            </a:r>
            <a:r>
              <a:rPr lang="en-US" sz="4000" dirty="0">
                <a:latin typeface="Adobe Caslon Pro Bold" pitchFamily="18" charset="0"/>
                <a:ea typeface="Adobe Fangsong Std R"/>
              </a:rPr>
              <a:t>New Wave since 2010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5168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50838"/>
            <a:ext cx="8153400" cy="868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dobe Caslon Pro Bold" pitchFamily="18" charset="0"/>
              </a:rPr>
              <a:t>K-Pop, New Korean Wave</a:t>
            </a:r>
            <a:endParaRPr lang="en-US" sz="3600" dirty="0">
              <a:latin typeface="Adobe Caslon Pro Bold" pitchFamily="18" charset="0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851659" y="-327661"/>
            <a:ext cx="5334001" cy="85801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dobe Caslon Pro Bold" pitchFamily="18" charset="0"/>
                <a:ea typeface="Adobe Fangsong Std R"/>
              </a:rPr>
              <a:t>■ global K-Pop  fever since 2010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    - idol</a:t>
            </a:r>
            <a:r>
              <a:rPr lang="en-US" sz="2400" dirty="0">
                <a:latin typeface="Adobe Caslon Pro Bold" pitchFamily="18" charset="0"/>
                <a:ea typeface="Adobe Fangsong Std R"/>
              </a:rPr>
              <a:t>” groups,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causing  </a:t>
            </a:r>
            <a:r>
              <a:rPr lang="en-US" sz="2400" dirty="0">
                <a:latin typeface="Adobe Caslon Pro Bold" pitchFamily="18" charset="0"/>
                <a:ea typeface="Adobe Fangsong Std R"/>
              </a:rPr>
              <a:t>a completely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new trend,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      </a:t>
            </a:r>
            <a:r>
              <a:rPr lang="en-US" sz="2400" dirty="0">
                <a:latin typeface="Adobe Caslon Pro Bold" pitchFamily="18" charset="0"/>
                <a:ea typeface="Adobe Fangsong Std R"/>
              </a:rPr>
              <a:t>expanding the borders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beyond </a:t>
            </a:r>
            <a:r>
              <a:rPr lang="en-US" sz="2400" dirty="0">
                <a:latin typeface="Adobe Caslon Pro Bold" pitchFamily="18" charset="0"/>
                <a:ea typeface="Adobe Fangsong Std R"/>
              </a:rPr>
              <a:t>Asia to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global audience</a:t>
            </a:r>
          </a:p>
          <a:p>
            <a:pPr marL="0" indent="0">
              <a:buNone/>
            </a:pPr>
            <a:r>
              <a:rPr lang="en-US" sz="2400" dirty="0" smtClean="0">
                <a:latin typeface="Adobe Caslon Pro Bold" pitchFamily="18" charset="0"/>
                <a:ea typeface="Adobe Fangsong Std R"/>
              </a:rPr>
              <a:t>■ main spreading tools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   - Social Media:  You Tube, Twitter, Facebook, Blogs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</a:rPr>
              <a:t>■ main audience: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mostly </a:t>
            </a:r>
            <a:r>
              <a:rPr lang="en-US" sz="2400" dirty="0">
                <a:latin typeface="Adobe Caslon Pro Bold" pitchFamily="18" charset="0"/>
                <a:ea typeface="Adobe Fangsong Std R"/>
              </a:rPr>
              <a:t>young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women</a:t>
            </a:r>
            <a:endParaRPr lang="en-US" sz="2400" dirty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</a:rPr>
              <a:t>   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 </a:t>
            </a:r>
            <a:r>
              <a:rPr lang="en-US" sz="2400" dirty="0" smtClean="0">
                <a:latin typeface="Adobe Caslon Pro Bold"/>
                <a:ea typeface="Adobe Fangsong Std R"/>
              </a:rPr>
              <a:t>*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K-Drama</a:t>
            </a:r>
            <a:r>
              <a:rPr lang="en-US" sz="2400" dirty="0">
                <a:latin typeface="Adobe Caslon Pro Bold" pitchFamily="18" charset="0"/>
                <a:ea typeface="Adobe Fangsong Std R"/>
              </a:rPr>
              <a:t>: mainly 30-40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women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</a:rPr>
              <a:t>■ watch, hear + proactive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participate</a:t>
            </a:r>
          </a:p>
          <a:p>
            <a:pPr marL="0" indent="0">
              <a:buNone/>
            </a:pPr>
            <a:r>
              <a:rPr lang="en-US" sz="2400" dirty="0" smtClean="0">
                <a:latin typeface="Adobe Caslon Pro Bold" pitchFamily="18" charset="0"/>
                <a:ea typeface="Adobe Fangsong Std R"/>
              </a:rPr>
              <a:t>      -  “</a:t>
            </a:r>
            <a:r>
              <a:rPr lang="en-US" sz="2400" dirty="0">
                <a:latin typeface="Adobe Caslon Pro Bold" pitchFamily="18" charset="0"/>
                <a:ea typeface="Adobe Fangsong Std R"/>
              </a:rPr>
              <a:t>Cover Dance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”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    - fans </a:t>
            </a:r>
            <a:r>
              <a:rPr lang="en-US" sz="2400" dirty="0">
                <a:latin typeface="Adobe Caslon Pro Bold" pitchFamily="18" charset="0"/>
                <a:ea typeface="Adobe Fangsong Std R"/>
              </a:rPr>
              <a:t>imitate the dances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of  favorite </a:t>
            </a:r>
            <a:r>
              <a:rPr lang="en-US" sz="2400" dirty="0">
                <a:latin typeface="Adobe Caslon Pro Bold" pitchFamily="18" charset="0"/>
                <a:ea typeface="Adobe Fangsong Std R"/>
              </a:rPr>
              <a:t>K-pop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singers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       </a:t>
            </a:r>
            <a:r>
              <a:rPr lang="en-US" sz="2400" dirty="0" smtClean="0">
                <a:latin typeface="Adobe Caslon Pro Bold"/>
                <a:ea typeface="Adobe Fangsong Std R"/>
              </a:rPr>
              <a:t>*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the 1</a:t>
            </a:r>
            <a:r>
              <a:rPr lang="en-US" sz="2400" baseline="30000" dirty="0" smtClean="0">
                <a:latin typeface="Adobe Caslon Pro Bold" pitchFamily="18" charset="0"/>
                <a:ea typeface="Adobe Fangsong Std R"/>
              </a:rPr>
              <a:t>st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International  </a:t>
            </a:r>
            <a:r>
              <a:rPr lang="en-US" sz="2400" dirty="0">
                <a:latin typeface="Adobe Caslon Pro Bold" pitchFamily="18" charset="0"/>
                <a:ea typeface="Adobe Fangsong Std R"/>
              </a:rPr>
              <a:t>2011 Cover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Dance Festival</a:t>
            </a:r>
            <a:r>
              <a:rPr lang="en-US" sz="2400" dirty="0">
                <a:latin typeface="Adobe Caslon Pro Bold" pitchFamily="18" charset="0"/>
                <a:ea typeface="Adobe Fangsong Std R"/>
              </a:rPr>
              <a:t>, </a:t>
            </a:r>
            <a:endParaRPr lang="en-US" sz="2400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          over </a:t>
            </a:r>
            <a:r>
              <a:rPr lang="en-US" sz="2400" dirty="0">
                <a:latin typeface="Adobe Caslon Pro Bold" pitchFamily="18" charset="0"/>
                <a:ea typeface="Adobe Fangsong Std R"/>
              </a:rPr>
              <a:t>16 million views for the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first round </a:t>
            </a:r>
            <a:r>
              <a:rPr lang="en-US" sz="2400" dirty="0">
                <a:latin typeface="Adobe Caslon Pro Bold" pitchFamily="18" charset="0"/>
                <a:ea typeface="Adobe Fangsong Std R"/>
              </a:rPr>
              <a:t>of competition</a:t>
            </a:r>
          </a:p>
          <a:p>
            <a:pPr marL="0" indent="0">
              <a:buNone/>
            </a:pPr>
            <a:endParaRPr lang="en-US" sz="2000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endParaRPr lang="en-US" sz="2000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sz="2000" dirty="0" smtClean="0">
                <a:latin typeface="Adobe Caslon Pro Bold" pitchFamily="18" charset="0"/>
                <a:ea typeface="Adobe Fangsong Std R"/>
              </a:rPr>
              <a:t> </a:t>
            </a:r>
            <a:endParaRPr lang="en-US" sz="2000" dirty="0"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57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"/>
            <a:ext cx="5029200" cy="658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927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381000"/>
            <a:ext cx="8229600" cy="5592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dirty="0" smtClean="0">
                <a:latin typeface="Adobe Caslon Pro Bold" pitchFamily="18" charset="0"/>
                <a:ea typeface="Adobe Fangsong Std R"/>
              </a:rPr>
              <a:t>■ defensive history 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  <a:ea typeface="Adobe Fangsong Std R"/>
              </a:rPr>
              <a:t>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    - isolation policy (16c-19c)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  <a:ea typeface="Adobe Fangsong Std R"/>
              </a:rPr>
              <a:t>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    - colonization (1910-1945)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  <a:ea typeface="Adobe Fangsong Std R"/>
              </a:rPr>
              <a:t>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    - Korean War (1950-1953)</a:t>
            </a:r>
          </a:p>
          <a:p>
            <a:pPr marL="0" indent="0">
              <a:buNone/>
            </a:pPr>
            <a:r>
              <a:rPr lang="en-US" dirty="0" smtClean="0">
                <a:latin typeface="Adobe Caslon Pro Bold" pitchFamily="18" charset="0"/>
                <a:ea typeface="Adobe Fangsong Std R"/>
              </a:rPr>
              <a:t>■ </a:t>
            </a:r>
            <a:r>
              <a:rPr lang="en-US" dirty="0" smtClean="0">
                <a:latin typeface="Adobe Caslon Pro Bold" pitchFamily="18" charset="0"/>
                <a:ea typeface="Adobe Fangsong Std R"/>
                <a:cs typeface="Times New Roman"/>
              </a:rPr>
              <a:t>after Korean War</a:t>
            </a:r>
            <a:endParaRPr lang="en-US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dirty="0" smtClean="0">
                <a:latin typeface="Adobe Caslon Pro Bold" pitchFamily="18" charset="0"/>
                <a:ea typeface="Adobe Fangsong Std R"/>
                <a:cs typeface="Times New Roman"/>
              </a:rPr>
              <a:t>    - d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emocratization, industrialization 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  <a:ea typeface="Adobe Fangsong Std R"/>
              </a:rPr>
              <a:t>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   - external pressure by globalization, free and fair trade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  <a:ea typeface="Adobe Fangsong Std R"/>
                <a:cs typeface="Times New Roman"/>
              </a:rPr>
              <a:t> </a:t>
            </a:r>
            <a:r>
              <a:rPr lang="en-US" dirty="0" smtClean="0">
                <a:latin typeface="Adobe Caslon Pro Bold" pitchFamily="18" charset="0"/>
                <a:ea typeface="Adobe Fangsong Std R"/>
                <a:cs typeface="Times New Roman"/>
              </a:rPr>
              <a:t>   </a:t>
            </a:r>
            <a:r>
              <a:rPr lang="en-US" dirty="0" smtClean="0">
                <a:latin typeface="Times New Roman"/>
                <a:ea typeface="Adobe Fangsong Std R"/>
                <a:cs typeface="Times New Roman"/>
              </a:rPr>
              <a:t>→</a:t>
            </a:r>
            <a:r>
              <a:rPr lang="en-US" dirty="0" smtClean="0">
                <a:latin typeface="Adobe Caslon Pro Bold" pitchFamily="18" charset="0"/>
                <a:ea typeface="Adobe Fangsong Std R"/>
                <a:cs typeface="Times New Roman"/>
              </a:rPr>
              <a:t> liberalization, openness to foreign culture and 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  <a:ea typeface="Adobe Fangsong Std R"/>
                <a:cs typeface="Times New Roman"/>
              </a:rPr>
              <a:t> </a:t>
            </a:r>
            <a:r>
              <a:rPr lang="en-US" dirty="0" smtClean="0">
                <a:latin typeface="Adobe Caslon Pro Bold" pitchFamily="18" charset="0"/>
                <a:ea typeface="Adobe Fangsong Std R"/>
                <a:cs typeface="Times New Roman"/>
              </a:rPr>
              <a:t>         globalization/internationalization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  <a:ea typeface="Adobe Fangsong Std R"/>
                <a:cs typeface="Times New Roman"/>
              </a:rPr>
              <a:t> </a:t>
            </a:r>
            <a:r>
              <a:rPr lang="en-US" dirty="0" smtClean="0">
                <a:latin typeface="Adobe Caslon Pro Bold" pitchFamily="18" charset="0"/>
                <a:ea typeface="Adobe Fangsong Std R"/>
                <a:cs typeface="Times New Roman"/>
              </a:rPr>
              <a:t>         * 22 million overseas trip per year, 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  <a:ea typeface="Adobe Fangsong Std R"/>
                <a:cs typeface="Times New Roman"/>
              </a:rPr>
              <a:t> </a:t>
            </a:r>
            <a:r>
              <a:rPr lang="en-US" dirty="0" smtClean="0">
                <a:latin typeface="Adobe Caslon Pro Bold" pitchFamily="18" charset="0"/>
                <a:ea typeface="Adobe Fangsong Std R"/>
                <a:cs typeface="Times New Roman"/>
              </a:rPr>
              <a:t>            2 million foreigners in Korea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  </a:t>
            </a:r>
            <a:endParaRPr lang="en-US" dirty="0"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7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772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dobe Fangsong Std R"/>
                <a:ea typeface="Adobe Fangsong Std R"/>
              </a:rPr>
              <a:t> </a:t>
            </a:r>
            <a:r>
              <a:rPr lang="en-US" sz="4000" dirty="0" smtClean="0">
                <a:latin typeface="Adobe Caslon Pro Bold" pitchFamily="18" charset="0"/>
                <a:ea typeface="Adobe Fangsong Std R"/>
              </a:rPr>
              <a:t>New Wave: </a:t>
            </a:r>
            <a:r>
              <a:rPr lang="en-US" sz="4000" dirty="0" smtClean="0">
                <a:latin typeface="Adobe Caslon Pro Bold" pitchFamily="18" charset="0"/>
              </a:rPr>
              <a:t>Around </a:t>
            </a:r>
            <a:r>
              <a:rPr lang="en-US" sz="4000" dirty="0">
                <a:latin typeface="Adobe Caslon Pro Bold" pitchFamily="18" charset="0"/>
              </a:rPr>
              <a:t>the World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996440" y="-243839"/>
            <a:ext cx="5120640" cy="85039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12982"/>
            <a:ext cx="3372876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505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35052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94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dobe Caslon Pro Bold" pitchFamily="18" charset="0"/>
              </a:rPr>
              <a:t>New cultural Phenomena</a:t>
            </a:r>
            <a:endParaRPr lang="en-US" sz="3600" dirty="0">
              <a:latin typeface="Adobe Caslon Pro Bold" pitchFamily="18" charset="0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042160" y="-320040"/>
            <a:ext cx="5212080" cy="8382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latin typeface="Adobe Caslon Pro Bold" pitchFamily="18" charset="0"/>
                <a:ea typeface="Adobe Fangsong Std R"/>
              </a:rPr>
              <a:t>■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You </a:t>
            </a:r>
            <a:r>
              <a:rPr lang="en-US" dirty="0">
                <a:latin typeface="Adobe Caslon Pro Bold" pitchFamily="18" charset="0"/>
                <a:ea typeface="Adobe Fangsong Std R"/>
              </a:rPr>
              <a:t>Tube videos 2.3 billion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times hit  in 2011 </a:t>
            </a:r>
          </a:p>
          <a:p>
            <a:pPr marL="0" indent="0">
              <a:buNone/>
            </a:pPr>
            <a:r>
              <a:rPr lang="en-US" dirty="0" smtClean="0">
                <a:latin typeface="Adobe Fangsong Std R"/>
                <a:ea typeface="Adobe Fangsong Std R"/>
              </a:rPr>
              <a:t>■</a:t>
            </a:r>
            <a:r>
              <a:rPr lang="en-US" dirty="0" smtClean="0">
                <a:latin typeface="Adobe Caslon Pro Bold" pitchFamily="18" charset="0"/>
              </a:rPr>
              <a:t> </a:t>
            </a:r>
            <a:r>
              <a:rPr lang="en-US" dirty="0">
                <a:latin typeface="Adobe Caslon Pro Bold" pitchFamily="18" charset="0"/>
              </a:rPr>
              <a:t>video of  Girls’ Generation”, Gee,” </a:t>
            </a:r>
            <a:r>
              <a:rPr lang="en-US" dirty="0" smtClean="0">
                <a:latin typeface="Adobe Caslon Pro Bold" pitchFamily="18" charset="0"/>
              </a:rPr>
              <a:t> 60 million times hit 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  <a:ea typeface="Adobe Fangsong Std R"/>
              </a:rPr>
              <a:t>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     a</a:t>
            </a:r>
            <a:r>
              <a:rPr lang="en-US" dirty="0" smtClean="0">
                <a:latin typeface="Adobe Caslon Pro Bold" pitchFamily="18" charset="0"/>
              </a:rPr>
              <a:t> </a:t>
            </a:r>
            <a:r>
              <a:rPr lang="en-US" dirty="0">
                <a:latin typeface="Adobe Caslon Pro Bold" pitchFamily="18" charset="0"/>
              </a:rPr>
              <a:t>live YouTube broadcast of Big </a:t>
            </a:r>
            <a:r>
              <a:rPr lang="en-US" dirty="0" smtClean="0">
                <a:latin typeface="Adobe Caslon Pro Bold" pitchFamily="18" charset="0"/>
              </a:rPr>
              <a:t>Bang, 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</a:rPr>
              <a:t> </a:t>
            </a:r>
            <a:r>
              <a:rPr lang="en-US" dirty="0" smtClean="0">
                <a:latin typeface="Adobe Caslon Pro Bold" pitchFamily="18" charset="0"/>
              </a:rPr>
              <a:t>     watched simultaneously by </a:t>
            </a:r>
            <a:r>
              <a:rPr lang="en-US" dirty="0">
                <a:latin typeface="Adobe Caslon Pro Bold" pitchFamily="18" charset="0"/>
              </a:rPr>
              <a:t>390,000 people </a:t>
            </a:r>
            <a:r>
              <a:rPr lang="en-US" dirty="0" smtClean="0">
                <a:latin typeface="Adobe Caslon Pro Bold" pitchFamily="18" charset="0"/>
              </a:rPr>
              <a:t>worldwide</a:t>
            </a:r>
          </a:p>
          <a:p>
            <a:pPr marL="0" indent="0">
              <a:buNone/>
            </a:pPr>
            <a:r>
              <a:rPr lang="en-US" dirty="0" smtClean="0">
                <a:latin typeface="Adobe Caslon Pro Bold" pitchFamily="18" charset="0"/>
                <a:ea typeface="Adobe Fangsong Std R"/>
              </a:rPr>
              <a:t>■ Paris in </a:t>
            </a:r>
            <a:r>
              <a:rPr lang="en-US" dirty="0">
                <a:latin typeface="Adobe Caslon Pro Bold" pitchFamily="18" charset="0"/>
                <a:ea typeface="Adobe Fangsong Std R"/>
              </a:rPr>
              <a:t>November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2011,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  <a:ea typeface="Adobe Fangsong Std R"/>
              </a:rPr>
              <a:t>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     </a:t>
            </a:r>
            <a:r>
              <a:rPr lang="en-US" dirty="0">
                <a:latin typeface="Adobe Caslon Pro Bold" pitchFamily="18" charset="0"/>
                <a:ea typeface="Adobe Fangsong Std R"/>
              </a:rPr>
              <a:t>7,000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seats sold out </a:t>
            </a:r>
            <a:r>
              <a:rPr lang="en-US" dirty="0">
                <a:latin typeface="Adobe Caslon Pro Bold" pitchFamily="18" charset="0"/>
                <a:ea typeface="Adobe Fangsong Std R"/>
              </a:rPr>
              <a:t>in just 15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minutes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  <a:ea typeface="Adobe Fangsong Std R"/>
              </a:rPr>
              <a:t>■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the </a:t>
            </a:r>
            <a:r>
              <a:rPr lang="en-US" dirty="0">
                <a:latin typeface="Adobe Caslon Pro Bold" pitchFamily="18" charset="0"/>
                <a:ea typeface="Adobe Fangsong Std R"/>
              </a:rPr>
              <a:t>biggest English-language websites on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 </a:t>
            </a:r>
            <a:r>
              <a:rPr lang="en-US" dirty="0">
                <a:latin typeface="Adobe Caslon Pro Bold" pitchFamily="18" charset="0"/>
                <a:ea typeface="Adobe Fangsong Std R"/>
              </a:rPr>
              <a:t>K-pop </a:t>
            </a:r>
            <a:endParaRPr lang="en-US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  <a:ea typeface="Adobe Fangsong Std R"/>
              </a:rPr>
              <a:t>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     such as Allkpop.com generate </a:t>
            </a:r>
            <a:r>
              <a:rPr lang="en-US" dirty="0">
                <a:latin typeface="Adobe Caslon Pro Bold" pitchFamily="18" charset="0"/>
                <a:ea typeface="Adobe Fangsong Std R"/>
              </a:rPr>
              <a:t>more traffic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than 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  <a:ea typeface="Adobe Fangsong Std R"/>
              </a:rPr>
              <a:t>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     major </a:t>
            </a:r>
            <a:r>
              <a:rPr lang="en-US" dirty="0">
                <a:latin typeface="Adobe Caslon Pro Bold" pitchFamily="18" charset="0"/>
                <a:ea typeface="Adobe Fangsong Std R"/>
              </a:rPr>
              <a:t>Korean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music </a:t>
            </a:r>
            <a:r>
              <a:rPr lang="en-US" dirty="0">
                <a:latin typeface="Adobe Caslon Pro Bold" pitchFamily="18" charset="0"/>
                <a:ea typeface="Adobe Fangsong Std R"/>
              </a:rPr>
              <a:t>portal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sites</a:t>
            </a:r>
          </a:p>
          <a:p>
            <a:pPr marL="0" indent="0">
              <a:buNone/>
            </a:pPr>
            <a:r>
              <a:rPr lang="en-US" dirty="0" smtClean="0">
                <a:latin typeface="Adobe Caslon Pro Bold" pitchFamily="18" charset="0"/>
                <a:ea typeface="Adobe Fangsong Std R"/>
              </a:rPr>
              <a:t>■  </a:t>
            </a:r>
            <a:r>
              <a:rPr lang="en-US" dirty="0">
                <a:latin typeface="Adobe Caslon Pro Bold" pitchFamily="18" charset="0"/>
                <a:ea typeface="Adobe Fangsong Std R"/>
              </a:rPr>
              <a:t>K-Pop World Festival 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Competition </a:t>
            </a:r>
            <a:r>
              <a:rPr lang="en-US" dirty="0">
                <a:latin typeface="Adobe Caslon Pro Bold" pitchFamily="18" charset="0"/>
                <a:ea typeface="Adobe Fangsong Std R"/>
              </a:rPr>
              <a:t>in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Korea</a:t>
            </a:r>
          </a:p>
          <a:p>
            <a:pPr marL="0" indent="0">
              <a:buNone/>
            </a:pPr>
            <a:r>
              <a:rPr lang="en-US" dirty="0">
                <a:latin typeface="Adobe Caslon Pro Bold" pitchFamily="18" charset="0"/>
                <a:ea typeface="Adobe Fangsong Std R"/>
              </a:rPr>
              <a:t> </a:t>
            </a:r>
            <a:r>
              <a:rPr lang="en-US" dirty="0" smtClean="0">
                <a:latin typeface="Adobe Caslon Pro Bold" pitchFamily="18" charset="0"/>
                <a:ea typeface="Adobe Fangsong Std R"/>
              </a:rPr>
              <a:t>     - 15 teams chosen from 72 countries(2017.9.29)</a:t>
            </a:r>
            <a:endParaRPr lang="en-US" dirty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endParaRPr lang="en-US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endParaRPr lang="en-US" dirty="0">
              <a:latin typeface="Adobe Caslon Pro Bold" pitchFamily="18" charset="0"/>
              <a:ea typeface="Adobe Fangsong Std 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1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44196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53089"/>
            <a:ext cx="5442393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818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838200"/>
            <a:ext cx="859536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dobe Fangsong Std R"/>
                <a:ea typeface="Adobe Fangsong Std R"/>
              </a:rPr>
              <a:t>■</a:t>
            </a:r>
            <a:r>
              <a:rPr lang="en-US" sz="2800" dirty="0" smtClean="0">
                <a:latin typeface="Adobe Caslon Pro Bold" pitchFamily="18" charset="0"/>
              </a:rPr>
              <a:t> by Continent (unit: million times): 2010</a:t>
            </a:r>
          </a:p>
          <a:p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 566.27-Asia, 123.47 -North America, 55.37-Europe, </a:t>
            </a:r>
          </a:p>
          <a:p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 20.5-South America, 15.1-Middle East, </a:t>
            </a:r>
          </a:p>
          <a:p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10.7-Oceania, 1.9- Africa</a:t>
            </a:r>
          </a:p>
          <a:p>
            <a:pPr marL="285750" indent="-285750">
              <a:buFontTx/>
              <a:buChar char="-"/>
            </a:pPr>
            <a:endParaRPr lang="en-US" sz="2000" dirty="0" smtClean="0">
              <a:latin typeface="Adobe Caslon Pro Bold" pitchFamily="18" charset="0"/>
            </a:endParaRPr>
          </a:p>
          <a:p>
            <a:r>
              <a:rPr lang="en-US" sz="2800" dirty="0" smtClean="0">
                <a:latin typeface="Adobe Fangsong Std R"/>
                <a:ea typeface="Adobe Fangsong Std R"/>
              </a:rPr>
              <a:t>■ </a:t>
            </a:r>
            <a:r>
              <a:rPr lang="en-US" sz="2800" dirty="0" smtClean="0">
                <a:latin typeface="Adobe Caslon Pro Bold" pitchFamily="18" charset="0"/>
              </a:rPr>
              <a:t>by </a:t>
            </a:r>
            <a:r>
              <a:rPr lang="en-US" sz="2800" dirty="0">
                <a:latin typeface="Adobe Caslon Pro Bold" pitchFamily="18" charset="0"/>
              </a:rPr>
              <a:t>Nation(unit: million times</a:t>
            </a:r>
            <a:r>
              <a:rPr lang="en-US" sz="2800" dirty="0" smtClean="0">
                <a:latin typeface="Adobe Caslon Pro Bold" pitchFamily="18" charset="0"/>
              </a:rPr>
              <a:t>): 2010</a:t>
            </a:r>
          </a:p>
          <a:p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 Japan-113.54, Thailand-99.51, South Korea-57.3, </a:t>
            </a:r>
          </a:p>
          <a:p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Philippines-38.9, Vietnam-5.6, Australia-9.4, </a:t>
            </a:r>
          </a:p>
          <a:p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US- 94.87, Canada-20.9, Russia-1.28, UK-8.28,  </a:t>
            </a:r>
          </a:p>
          <a:p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Germany- 5.59 , Brazil-6, Saudi Arabia-10.3, </a:t>
            </a:r>
          </a:p>
          <a:p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Egypt-0.63, Kuwait- o. 41, Montenegro- 22,000 hits, </a:t>
            </a:r>
          </a:p>
          <a:p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New Caledonia-14,000 hits, North Korea:224 hits</a:t>
            </a:r>
            <a:endParaRPr lang="en-US" sz="2800" dirty="0">
              <a:latin typeface="Adobe Caslon Pro Bold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52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ppv361\Pictures\2011062000323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74" y="152399"/>
            <a:ext cx="3984428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ppv361\Pictures\2011062000323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088" y="3621993"/>
            <a:ext cx="4191000" cy="27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ppv361\Pictures\20120213145812682l3_150840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2000"/>
            <a:ext cx="3881205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88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ppv361\Pictures\%B9%C2~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6996862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040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05200"/>
            <a:ext cx="6326503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43" y="31772"/>
            <a:ext cx="6553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2PM </a:t>
            </a:r>
            <a:r>
              <a:rPr lang="en-US" sz="2800" dirty="0"/>
              <a:t>is </a:t>
            </a:r>
            <a:r>
              <a:rPr lang="en-US" sz="2800" dirty="0" smtClean="0"/>
              <a:t>a six-member </a:t>
            </a:r>
            <a:r>
              <a:rPr lang="en-US" sz="2800" dirty="0"/>
              <a:t>boy band. 2PM is one of the </a:t>
            </a:r>
            <a:r>
              <a:rPr lang="en-US" sz="2800" dirty="0" smtClean="0"/>
              <a:t>two subgroups </a:t>
            </a:r>
            <a:r>
              <a:rPr lang="en-US" sz="2800" dirty="0"/>
              <a:t>branched out from the </a:t>
            </a:r>
            <a:r>
              <a:rPr lang="en-US" sz="2800" dirty="0" smtClean="0"/>
              <a:t>eleven member boy </a:t>
            </a:r>
            <a:r>
              <a:rPr lang="en-US" sz="2800" dirty="0"/>
              <a:t>band One Day, the other </a:t>
            </a:r>
            <a:r>
              <a:rPr lang="en-US" sz="2800" dirty="0" smtClean="0"/>
              <a:t>being 2AM</a:t>
            </a:r>
            <a:r>
              <a:rPr lang="en-US" sz="2800" dirty="0"/>
              <a:t>. </a:t>
            </a:r>
            <a:r>
              <a:rPr lang="en-US" sz="2800" u="sng" dirty="0">
                <a:solidFill>
                  <a:srgbClr val="7030A0"/>
                </a:solidFill>
              </a:rPr>
              <a:t>In 2009, it was named Best </a:t>
            </a:r>
            <a:r>
              <a:rPr lang="en-US" sz="2800" u="sng" dirty="0" smtClean="0">
                <a:solidFill>
                  <a:srgbClr val="7030A0"/>
                </a:solidFill>
              </a:rPr>
              <a:t>Male Group </a:t>
            </a:r>
            <a:r>
              <a:rPr lang="en-US" sz="2800" u="sng" dirty="0">
                <a:solidFill>
                  <a:srgbClr val="7030A0"/>
                </a:solidFill>
              </a:rPr>
              <a:t>and Artist of the Year at the </a:t>
            </a:r>
            <a:r>
              <a:rPr lang="en-US" sz="2800" u="sng" dirty="0" smtClean="0">
                <a:solidFill>
                  <a:srgbClr val="7030A0"/>
                </a:solidFill>
              </a:rPr>
              <a:t>M.net Asian </a:t>
            </a:r>
            <a:r>
              <a:rPr lang="en-US" sz="2800" u="sng" dirty="0">
                <a:solidFill>
                  <a:srgbClr val="7030A0"/>
                </a:solidFill>
              </a:rPr>
              <a:t>Music Awards. </a:t>
            </a:r>
          </a:p>
        </p:txBody>
      </p:sp>
      <p:sp>
        <p:nvSpPr>
          <p:cNvPr id="3" name="Rectangle 2"/>
          <p:cNvSpPr/>
          <p:nvPr/>
        </p:nvSpPr>
        <p:spPr>
          <a:xfrm flipH="1">
            <a:off x="6025277" y="2574278"/>
            <a:ext cx="1102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2PM</a:t>
            </a:r>
          </a:p>
        </p:txBody>
      </p:sp>
    </p:spTree>
    <p:extLst>
      <p:ext uri="{BB962C8B-B14F-4D97-AF65-F5344CB8AC3E}">
        <p14:creationId xmlns:p14="http://schemas.microsoft.com/office/powerpoint/2010/main" xmlns="" val="10928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74465"/>
            <a:ext cx="551497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52400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world got to watch the formation of this boy band in 2006 </a:t>
            </a:r>
            <a:r>
              <a:rPr lang="en-US" sz="2800" dirty="0" smtClean="0"/>
              <a:t>through </a:t>
            </a:r>
            <a:r>
              <a:rPr lang="en-US" sz="2800" dirty="0"/>
              <a:t>the TV series </a:t>
            </a:r>
            <a:r>
              <a:rPr lang="en-US" sz="2800" dirty="0" smtClean="0"/>
              <a:t>Big Bang </a:t>
            </a:r>
            <a:r>
              <a:rPr lang="en-US" sz="2800" dirty="0"/>
              <a:t>Documentary. The group has gone on to commercial success, releasing </a:t>
            </a:r>
            <a:r>
              <a:rPr lang="en-US" sz="2800" dirty="0" smtClean="0"/>
              <a:t>several successful </a:t>
            </a:r>
            <a:r>
              <a:rPr lang="en-US" sz="2800" dirty="0"/>
              <a:t>albums and </a:t>
            </a:r>
            <a:r>
              <a:rPr lang="en-US" sz="2800" dirty="0" smtClean="0"/>
              <a:t>singles. </a:t>
            </a:r>
            <a:r>
              <a:rPr lang="en-US" sz="2800" u="sng" dirty="0" smtClean="0">
                <a:solidFill>
                  <a:srgbClr val="7030A0"/>
                </a:solidFill>
              </a:rPr>
              <a:t>Time </a:t>
            </a:r>
            <a:r>
              <a:rPr lang="en-US" sz="2800" u="sng" dirty="0">
                <a:solidFill>
                  <a:srgbClr val="7030A0"/>
                </a:solidFill>
              </a:rPr>
              <a:t>magazine described </a:t>
            </a:r>
            <a:r>
              <a:rPr lang="en-US" sz="2800" u="sng" dirty="0" smtClean="0">
                <a:solidFill>
                  <a:srgbClr val="7030A0"/>
                </a:solidFill>
              </a:rPr>
              <a:t>them as </a:t>
            </a:r>
            <a:r>
              <a:rPr lang="en-US" sz="2800" u="sng" dirty="0">
                <a:solidFill>
                  <a:srgbClr val="7030A0"/>
                </a:solidFill>
              </a:rPr>
              <a:t>one of the “most promising” South Korean acts to venture into Japan</a:t>
            </a:r>
            <a:r>
              <a:rPr lang="en-US" sz="2800" u="sng" dirty="0" smtClean="0">
                <a:solidFill>
                  <a:srgbClr val="7030A0"/>
                </a:solidFill>
              </a:rPr>
              <a:t>.</a:t>
            </a:r>
            <a:endParaRPr lang="en-US" sz="2800" u="sng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3429000"/>
            <a:ext cx="1834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Big Bang</a:t>
            </a:r>
          </a:p>
        </p:txBody>
      </p:sp>
    </p:spTree>
    <p:extLst>
      <p:ext uri="{BB962C8B-B14F-4D97-AF65-F5344CB8AC3E}">
        <p14:creationId xmlns:p14="http://schemas.microsoft.com/office/powerpoint/2010/main" xmlns="" val="12062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651760"/>
            <a:ext cx="692420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83545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Debuting in 2007, the Wonder Girls set the music scene on fire with their hit song “Tell Me.” It was the first of four consecutive No. 1 singles. The group also found success in the American market in 2009 with an English version of </a:t>
            </a:r>
            <a:r>
              <a:rPr lang="en-US" sz="2400" u="sng" dirty="0" smtClean="0">
                <a:solidFill>
                  <a:srgbClr val="7030A0"/>
                </a:solidFill>
              </a:rPr>
              <a:t>their hit single “Nobody,” which made the Wonder Girls the first Korean group to break into </a:t>
            </a:r>
            <a:r>
              <a:rPr lang="en-US" sz="2400" u="sng" dirty="0" err="1" smtClean="0">
                <a:solidFill>
                  <a:srgbClr val="7030A0"/>
                </a:solidFill>
              </a:rPr>
              <a:t>Billbaord’s</a:t>
            </a:r>
            <a:r>
              <a:rPr lang="en-US" sz="2400" u="sng" dirty="0" smtClean="0">
                <a:solidFill>
                  <a:srgbClr val="7030A0"/>
                </a:solidFill>
              </a:rPr>
              <a:t> Hot 100.</a:t>
            </a:r>
            <a:endParaRPr lang="en-US" sz="2400" u="sng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2400" y="1981201"/>
            <a:ext cx="2853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Wonder Girls</a:t>
            </a:r>
          </a:p>
        </p:txBody>
      </p:sp>
    </p:spTree>
    <p:extLst>
      <p:ext uri="{BB962C8B-B14F-4D97-AF65-F5344CB8AC3E}">
        <p14:creationId xmlns:p14="http://schemas.microsoft.com/office/powerpoint/2010/main" xmlns="" val="258573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920" y="607924"/>
            <a:ext cx="6228614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0800000" flipV="1">
            <a:off x="7002137" y="1134925"/>
            <a:ext cx="16782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Super Junior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304800" y="3200400"/>
            <a:ext cx="83755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As one </a:t>
            </a:r>
            <a:r>
              <a:rPr lang="en-US" sz="2400" dirty="0"/>
              <a:t>of Korea’s most </a:t>
            </a:r>
            <a:r>
              <a:rPr lang="en-US" sz="2400" dirty="0" smtClean="0"/>
              <a:t>popular boy </a:t>
            </a:r>
            <a:r>
              <a:rPr lang="en-US" sz="2400" dirty="0"/>
              <a:t>bands, </a:t>
            </a:r>
            <a:r>
              <a:rPr lang="en-US" sz="2400" dirty="0" smtClean="0"/>
              <a:t>formed </a:t>
            </a:r>
            <a:r>
              <a:rPr lang="en-US" sz="2400" dirty="0"/>
              <a:t>in </a:t>
            </a:r>
            <a:r>
              <a:rPr lang="en-US" sz="2400" dirty="0" smtClean="0"/>
              <a:t>2005, in </a:t>
            </a:r>
            <a:r>
              <a:rPr lang="en-US" sz="2400" dirty="0"/>
              <a:t>addition </a:t>
            </a:r>
            <a:r>
              <a:rPr lang="en-US" sz="2400" dirty="0" smtClean="0"/>
              <a:t>to their </a:t>
            </a:r>
            <a:r>
              <a:rPr lang="en-US" sz="2400" dirty="0"/>
              <a:t>singing skills, Super </a:t>
            </a:r>
            <a:r>
              <a:rPr lang="en-US" sz="2400" dirty="0" smtClean="0"/>
              <a:t>Junior’s members </a:t>
            </a:r>
            <a:r>
              <a:rPr lang="en-US" sz="2400" dirty="0"/>
              <a:t>possess many </a:t>
            </a:r>
            <a:r>
              <a:rPr lang="en-US" sz="2400" dirty="0" smtClean="0"/>
              <a:t>other talents </a:t>
            </a:r>
            <a:r>
              <a:rPr lang="en-US" sz="2400" dirty="0"/>
              <a:t>as MCs, actors and DJs</a:t>
            </a:r>
            <a:r>
              <a:rPr lang="en-US" sz="2400" dirty="0" smtClean="0"/>
              <a:t>. They </a:t>
            </a:r>
            <a:r>
              <a:rPr lang="en-US" sz="2400" dirty="0"/>
              <a:t>also divide into </a:t>
            </a:r>
            <a:r>
              <a:rPr lang="en-US" sz="2400" dirty="0" smtClean="0"/>
              <a:t>various smaller </a:t>
            </a:r>
            <a:r>
              <a:rPr lang="en-US" sz="2400" dirty="0"/>
              <a:t>units based on various concepts and styles, such as Super Junior-M, which </a:t>
            </a:r>
            <a:r>
              <a:rPr lang="en-US" sz="2400" dirty="0" smtClean="0"/>
              <a:t>is aimed </a:t>
            </a:r>
            <a:r>
              <a:rPr lang="en-US" sz="2400" dirty="0"/>
              <a:t>at Chinese-speaking fans. The group has released over 20 records</a:t>
            </a:r>
            <a:r>
              <a:rPr lang="en-US" sz="2400" u="sng" dirty="0"/>
              <a:t>. </a:t>
            </a:r>
            <a:r>
              <a:rPr lang="en-US" sz="2400" u="sng" dirty="0">
                <a:solidFill>
                  <a:srgbClr val="7030A0"/>
                </a:solidFill>
              </a:rPr>
              <a:t>Super </a:t>
            </a:r>
            <a:r>
              <a:rPr lang="en-US" sz="2400" u="sng" dirty="0" smtClean="0">
                <a:solidFill>
                  <a:srgbClr val="7030A0"/>
                </a:solidFill>
              </a:rPr>
              <a:t>Junior is </a:t>
            </a:r>
            <a:r>
              <a:rPr lang="en-US" sz="2400" u="sng" dirty="0">
                <a:solidFill>
                  <a:srgbClr val="7030A0"/>
                </a:solidFill>
              </a:rPr>
              <a:t>popular in Asia, Europe, the United States, South America and the Middle East</a:t>
            </a:r>
            <a:r>
              <a:rPr lang="en-US" sz="2400" u="sng" dirty="0" smtClean="0">
                <a:solidFill>
                  <a:srgbClr val="7030A0"/>
                </a:solidFill>
              </a:rPr>
              <a:t>, making </a:t>
            </a:r>
            <a:r>
              <a:rPr lang="en-US" sz="2400" u="sng" dirty="0">
                <a:solidFill>
                  <a:srgbClr val="7030A0"/>
                </a:solidFill>
              </a:rPr>
              <a:t>them one of the key players in the global spread of the Korean Wave</a:t>
            </a:r>
            <a:r>
              <a:rPr lang="en-US" sz="2400" u="sng" dirty="0" smtClean="0">
                <a:solidFill>
                  <a:srgbClr val="7030A0"/>
                </a:solidFill>
              </a:rPr>
              <a:t>.</a:t>
            </a:r>
            <a:endParaRPr lang="en-US" sz="24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97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457200"/>
            <a:ext cx="8229600" cy="5913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dobe Caslon Pro Bold" pitchFamily="18" charset="0"/>
                <a:ea typeface="Adobe Fangsong Std R"/>
              </a:rPr>
              <a:t>■ major statistics</a:t>
            </a:r>
          </a:p>
          <a:p>
            <a:pPr marL="0" indent="0">
              <a:buNone/>
            </a:pP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  - Nominal GDP(USD): 12</a:t>
            </a:r>
            <a:r>
              <a:rPr lang="en-US" sz="2800" baseline="30000" dirty="0" smtClean="0">
                <a:latin typeface="Adobe Caslon Pro Bold" pitchFamily="18" charset="0"/>
                <a:ea typeface="Adobe Fangsong Std R"/>
              </a:rPr>
              <a:t>th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in the world (IMF)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   $1.3 billion (1953) → $1.49 trillion (2016)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- GNI per capita at purchasing power parity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   (USD):  $67 (1953)→ $ 29,000 (2016)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-  8th largest trading nation(2016): 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    USD 1 trillion 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</a:t>
            </a:r>
            <a:r>
              <a:rPr lang="en-US" sz="2800" dirty="0">
                <a:latin typeface="Adobe Caslon Pro Bold" pitchFamily="18" charset="0"/>
                <a:ea typeface="Adobe Fangsong Std R"/>
              </a:rPr>
              <a:t>- high fever on education: </a:t>
            </a:r>
            <a:endParaRPr lang="en-US" sz="2800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r>
              <a:rPr lang="en-US" sz="2800" dirty="0" smtClean="0">
                <a:latin typeface="Adobe Caslon Pro Bold" pitchFamily="18" charset="0"/>
                <a:ea typeface="Adobe Fangsong Std R"/>
              </a:rPr>
              <a:t>■ FTAs with world majors: US, EU, India, China,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ASEAN, Australia, New Zealand, Turkey etc. </a:t>
            </a:r>
          </a:p>
          <a:p>
            <a:pPr marL="0" indent="0">
              <a:buNone/>
            </a:pPr>
            <a:endParaRPr lang="en-US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endParaRPr lang="en-US" dirty="0" smtClean="0">
              <a:latin typeface="Adobe Caslon Pro Bold" pitchFamily="18" charset="0"/>
              <a:ea typeface="Adobe Fangsong Std R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94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01053"/>
            <a:ext cx="3108960" cy="179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4846" y="1351508"/>
            <a:ext cx="533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Formed </a:t>
            </a:r>
            <a:r>
              <a:rPr lang="en-US" sz="2800" dirty="0"/>
              <a:t>in 2007, </a:t>
            </a:r>
            <a:r>
              <a:rPr lang="en-US" sz="2800" dirty="0" smtClean="0"/>
              <a:t>“Girls</a:t>
            </a:r>
            <a:r>
              <a:rPr lang="en-US" sz="2800" dirty="0"/>
              <a:t>’ Generation </a:t>
            </a:r>
            <a:r>
              <a:rPr lang="en-US" sz="2800" dirty="0" smtClean="0"/>
              <a:t>“is </a:t>
            </a:r>
            <a:r>
              <a:rPr lang="en-US" sz="2800" dirty="0"/>
              <a:t>a nine-member girl </a:t>
            </a:r>
            <a:r>
              <a:rPr lang="en-US" sz="2800" dirty="0" smtClean="0"/>
              <a:t>band. They </a:t>
            </a:r>
            <a:r>
              <a:rPr lang="en-US" sz="2800" dirty="0"/>
              <a:t>broke into the Japanese market in </a:t>
            </a:r>
            <a:r>
              <a:rPr lang="en-US" sz="2800" dirty="0" smtClean="0"/>
              <a:t>2010 with </a:t>
            </a:r>
            <a:r>
              <a:rPr lang="en-US" sz="2800" dirty="0"/>
              <a:t>Japanese remakes of their 2009 hits “Tell Me Your Wish (Genie)” and “Gee</a:t>
            </a:r>
            <a:r>
              <a:rPr lang="en-US" sz="2800" dirty="0" smtClean="0"/>
              <a:t>”. </a:t>
            </a:r>
            <a:r>
              <a:rPr lang="en-US" sz="2800" u="sng" dirty="0">
                <a:solidFill>
                  <a:srgbClr val="7030A0"/>
                </a:solidFill>
              </a:rPr>
              <a:t>The sensation Girls’ Generation </a:t>
            </a:r>
            <a:r>
              <a:rPr lang="en-US" sz="2800" u="sng" dirty="0" smtClean="0">
                <a:solidFill>
                  <a:srgbClr val="7030A0"/>
                </a:solidFill>
              </a:rPr>
              <a:t>caused in </a:t>
            </a:r>
            <a:r>
              <a:rPr lang="en-US" sz="2800" u="sng" dirty="0">
                <a:solidFill>
                  <a:srgbClr val="7030A0"/>
                </a:solidFill>
              </a:rPr>
              <a:t>Japan was echoed by success not only </a:t>
            </a:r>
            <a:r>
              <a:rPr lang="en-US" sz="2800" u="sng" dirty="0" smtClean="0">
                <a:solidFill>
                  <a:srgbClr val="7030A0"/>
                </a:solidFill>
              </a:rPr>
              <a:t>cross </a:t>
            </a:r>
            <a:r>
              <a:rPr lang="en-US" sz="2800" u="sng" dirty="0">
                <a:solidFill>
                  <a:srgbClr val="7030A0"/>
                </a:solidFill>
              </a:rPr>
              <a:t>the rest of Asia, but as far as </a:t>
            </a:r>
            <a:r>
              <a:rPr lang="en-US" sz="2800" u="sng" dirty="0" smtClean="0">
                <a:solidFill>
                  <a:srgbClr val="7030A0"/>
                </a:solidFill>
              </a:rPr>
              <a:t>Europe and </a:t>
            </a:r>
            <a:r>
              <a:rPr lang="en-US" sz="2800" u="sng" dirty="0">
                <a:solidFill>
                  <a:srgbClr val="7030A0"/>
                </a:solidFill>
              </a:rPr>
              <a:t>the United </a:t>
            </a:r>
            <a:r>
              <a:rPr lang="en-US" sz="2800" u="sng" dirty="0" smtClean="0">
                <a:solidFill>
                  <a:srgbClr val="7030A0"/>
                </a:solidFill>
              </a:rPr>
              <a:t>States</a:t>
            </a:r>
            <a:endParaRPr lang="en-US" sz="2800" u="sng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1" y="3982998"/>
            <a:ext cx="22097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Girls’ Generation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410826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3201591"/>
            <a:ext cx="5486757" cy="365640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004" y="0"/>
            <a:ext cx="5357004" cy="3198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2611" y="6248400"/>
            <a:ext cx="1273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 smtClean="0"/>
              <a:t>엑소</a:t>
            </a:r>
            <a:r>
              <a:rPr lang="ko-KR" altLang="en-US" sz="2000" b="1" dirty="0" smtClean="0"/>
              <a:t> </a:t>
            </a:r>
            <a:r>
              <a:rPr lang="en-US" altLang="ko-KR" sz="2400" b="1" dirty="0" smtClean="0"/>
              <a:t>EXO</a:t>
            </a:r>
            <a:endParaRPr lang="ko-KR" alt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76200"/>
            <a:ext cx="1987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/>
              <a:t>방탄소년단 </a:t>
            </a:r>
            <a:r>
              <a:rPr lang="en-US" altLang="ko-KR" sz="2400" b="1" dirty="0" smtClean="0"/>
              <a:t>BTS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7987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2466975"/>
            <a:ext cx="5540726" cy="439102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129"/>
            <a:ext cx="3505200" cy="42226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11071" y="2002435"/>
            <a:ext cx="210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err="1" smtClean="0"/>
              <a:t>트와이스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TWICE</a:t>
            </a:r>
            <a:endParaRPr lang="ko-KR" alt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4267200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/>
              <a:t>블랙핑크</a:t>
            </a:r>
            <a:r>
              <a:rPr lang="ko-KR" altLang="en-US" sz="2400" b="1" dirty="0" smtClean="0"/>
              <a:t> </a:t>
            </a:r>
            <a:r>
              <a:rPr lang="en-US" altLang="ko-KR" sz="2400" b="1" dirty="0" err="1" smtClean="0"/>
              <a:t>Blackpink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19636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dobe Caslon Pro Bold" pitchFamily="18" charset="0"/>
              </a:rPr>
              <a:t>Why K-Pop’s sudden global popularity?</a:t>
            </a:r>
            <a:endParaRPr lang="en-US" sz="3600" dirty="0">
              <a:latin typeface="Adobe Caslon Pro Bold" pitchFamily="18" charset="0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943100" y="-647700"/>
            <a:ext cx="5410200" cy="868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dobe Fangsong Std R"/>
                <a:ea typeface="Adobe Fangsong Std R"/>
              </a:rPr>
              <a:t> </a:t>
            </a:r>
            <a:r>
              <a:rPr lang="en-US" sz="2400" dirty="0">
                <a:latin typeface="Adobe Caslon Pro Bold"/>
                <a:ea typeface="Adobe Fangsong Std R"/>
              </a:rPr>
              <a:t>*</a:t>
            </a:r>
            <a:r>
              <a:rPr lang="en-US" sz="2400" dirty="0" smtClean="0">
                <a:latin typeface="Adobe Fangsong Std R"/>
                <a:ea typeface="Adobe Fangsong Std R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Poll survey: </a:t>
            </a:r>
            <a:r>
              <a:rPr lang="en-US" sz="2400" dirty="0">
                <a:latin typeface="Adobe Caslon Pro Bold" pitchFamily="18" charset="0"/>
              </a:rPr>
              <a:t>cheerful melody, dynamic group dances and </a:t>
            </a:r>
            <a:r>
              <a:rPr lang="en-US" sz="2400" dirty="0" smtClean="0">
                <a:latin typeface="Adobe Caslon Pro Bold" pitchFamily="18" charset="0"/>
              </a:rPr>
              <a:t>good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smtClean="0">
                <a:latin typeface="Adobe Caslon Pro Bold" pitchFamily="18" charset="0"/>
              </a:rPr>
              <a:t>    looks </a:t>
            </a:r>
            <a:r>
              <a:rPr lang="en-US" sz="2400" dirty="0">
                <a:latin typeface="Adobe Caslon Pro Bold" pitchFamily="18" charset="0"/>
              </a:rPr>
              <a:t>of the </a:t>
            </a:r>
            <a:r>
              <a:rPr lang="en-US" sz="2400" dirty="0" smtClean="0">
                <a:latin typeface="Adobe Caslon Pro Bold" pitchFamily="18" charset="0"/>
              </a:rPr>
              <a:t>singers</a:t>
            </a:r>
          </a:p>
          <a:p>
            <a:pPr marL="0" indent="0">
              <a:buNone/>
            </a:pPr>
            <a:r>
              <a:rPr lang="en-US" sz="2400" dirty="0" smtClean="0">
                <a:latin typeface="Adobe Caslon Pro Bold" pitchFamily="18" charset="0"/>
                <a:ea typeface="Adobe Fangsong Std R"/>
              </a:rPr>
              <a:t>■ Characteristics</a:t>
            </a:r>
            <a:endParaRPr lang="en-US" sz="2400" dirty="0" smtClean="0">
              <a:latin typeface="Adobe Caslon Pro Bold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smtClean="0">
                <a:latin typeface="Adobe Caslon Pro Bold" pitchFamily="18" charset="0"/>
              </a:rPr>
              <a:t>     - blending: </a:t>
            </a:r>
            <a:r>
              <a:rPr lang="en-US" sz="2400" dirty="0">
                <a:latin typeface="Adobe Caslon Pro Bold" pitchFamily="18" charset="0"/>
              </a:rPr>
              <a:t>appealing </a:t>
            </a:r>
            <a:r>
              <a:rPr lang="en-US" sz="2400" dirty="0" smtClean="0">
                <a:latin typeface="Adobe Caslon Pro Bold" pitchFamily="18" charset="0"/>
              </a:rPr>
              <a:t>melodies+ </a:t>
            </a:r>
            <a:r>
              <a:rPr lang="en-US" sz="2400" dirty="0">
                <a:latin typeface="Adobe Caslon Pro Bold" pitchFamily="18" charset="0"/>
              </a:rPr>
              <a:t>video </a:t>
            </a:r>
            <a:r>
              <a:rPr lang="en-US" sz="2400" dirty="0" smtClean="0">
                <a:latin typeface="Adobe Caslon Pro Bold" pitchFamily="18" charset="0"/>
              </a:rPr>
              <a:t>arts+ strong beats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smtClean="0">
                <a:latin typeface="Adobe Caslon Pro Bold" pitchFamily="18" charset="0"/>
              </a:rPr>
              <a:t>     - short</a:t>
            </a:r>
            <a:r>
              <a:rPr lang="en-US" sz="2400" dirty="0">
                <a:latin typeface="Adobe Caslon Pro Bold" pitchFamily="18" charset="0"/>
              </a:rPr>
              <a:t>, catchy riffs that are repeated throughout the </a:t>
            </a:r>
            <a:r>
              <a:rPr lang="en-US" sz="2400" dirty="0" smtClean="0">
                <a:latin typeface="Adobe Caslon Pro Bold" pitchFamily="18" charset="0"/>
              </a:rPr>
              <a:t>song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smtClean="0">
                <a:latin typeface="Adobe Caslon Pro Bold" pitchFamily="18" charset="0"/>
              </a:rPr>
              <a:t>     - Western </a:t>
            </a:r>
            <a:r>
              <a:rPr lang="en-US" sz="2400" dirty="0">
                <a:latin typeface="Adobe Caslon Pro Bold" pitchFamily="18" charset="0"/>
              </a:rPr>
              <a:t>pop </a:t>
            </a:r>
            <a:r>
              <a:rPr lang="en-US" sz="2400" dirty="0" smtClean="0">
                <a:latin typeface="Adobe Caslon Pro Bold" pitchFamily="18" charset="0"/>
              </a:rPr>
              <a:t>style  </a:t>
            </a:r>
            <a:r>
              <a:rPr lang="en-US" sz="2400" dirty="0">
                <a:latin typeface="Adobe Caslon Pro Bold" pitchFamily="18" charset="0"/>
              </a:rPr>
              <a:t>+ slow Asian </a:t>
            </a:r>
            <a:r>
              <a:rPr lang="en-US" sz="2400" dirty="0" smtClean="0">
                <a:latin typeface="Adobe Caslon Pro Bold" pitchFamily="18" charset="0"/>
              </a:rPr>
              <a:t>melody= new hybrid</a:t>
            </a:r>
          </a:p>
          <a:p>
            <a:pPr marL="0" indent="0">
              <a:buNone/>
            </a:pPr>
            <a:r>
              <a:rPr lang="en-US" sz="2400" dirty="0" smtClean="0">
                <a:latin typeface="Adobe Caslon Pro Bold" pitchFamily="18" charset="0"/>
                <a:ea typeface="Adobe Fangsong Std R"/>
              </a:rPr>
              <a:t>■ Efforts of Producers</a:t>
            </a:r>
          </a:p>
          <a:p>
            <a:pPr marL="0" indent="0">
              <a:buNone/>
            </a:pPr>
            <a:r>
              <a:rPr lang="en-US" sz="2400" dirty="0" smtClean="0">
                <a:latin typeface="Adobe Caslon Pro Bold" pitchFamily="18" charset="0"/>
                <a:ea typeface="Adobe Fangsong Std R"/>
              </a:rPr>
              <a:t>      - </a:t>
            </a:r>
            <a:r>
              <a:rPr lang="en-US" sz="2400" dirty="0" smtClean="0">
                <a:latin typeface="Adobe Caslon Pro Bold" pitchFamily="18" charset="0"/>
              </a:rPr>
              <a:t>improving </a:t>
            </a:r>
            <a:r>
              <a:rPr lang="en-US" sz="2400" dirty="0">
                <a:latin typeface="Adobe Caslon Pro Bold" pitchFamily="18" charset="0"/>
              </a:rPr>
              <a:t>sound </a:t>
            </a:r>
            <a:r>
              <a:rPr lang="en-US" sz="2400" dirty="0" smtClean="0">
                <a:latin typeface="Adobe Caslon Pro Bold" pitchFamily="18" charset="0"/>
              </a:rPr>
              <a:t>quality, catching </a:t>
            </a:r>
            <a:r>
              <a:rPr lang="en-US" sz="2400" dirty="0">
                <a:latin typeface="Adobe Caslon Pro Bold" pitchFamily="18" charset="0"/>
              </a:rPr>
              <a:t>global music trend</a:t>
            </a:r>
            <a:r>
              <a:rPr lang="en-US" sz="2400" dirty="0" smtClean="0">
                <a:latin typeface="Adobe Caslon Pro Bold" pitchFamily="18" charset="0"/>
              </a:rPr>
              <a:t>,  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smtClean="0">
                <a:latin typeface="Adobe Caslon Pro Bold" pitchFamily="18" charset="0"/>
              </a:rPr>
              <a:t>        recruiting  </a:t>
            </a:r>
            <a:r>
              <a:rPr lang="en-US" sz="2400" dirty="0">
                <a:latin typeface="Adobe Caslon Pro Bold" pitchFamily="18" charset="0"/>
              </a:rPr>
              <a:t>globally </a:t>
            </a:r>
            <a:r>
              <a:rPr lang="en-US" sz="2400" dirty="0" smtClean="0">
                <a:latin typeface="Adobe Caslon Pro Bold" pitchFamily="18" charset="0"/>
              </a:rPr>
              <a:t>renowned songwriters and talented youths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smtClean="0">
                <a:latin typeface="Adobe Caslon Pro Bold" pitchFamily="18" charset="0"/>
              </a:rPr>
              <a:t>        </a:t>
            </a:r>
            <a:r>
              <a:rPr lang="en-US" sz="2400" dirty="0">
                <a:latin typeface="Adobe Caslon Pro Bold" pitchFamily="18" charset="0"/>
              </a:rPr>
              <a:t>from Korea and </a:t>
            </a:r>
            <a:r>
              <a:rPr lang="en-US" sz="2400" dirty="0" smtClean="0">
                <a:latin typeface="Adobe Caslon Pro Bold" pitchFamily="18" charset="0"/>
              </a:rPr>
              <a:t>abroad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</a:rPr>
              <a:t>      - </a:t>
            </a:r>
            <a:r>
              <a:rPr lang="en-US" sz="2400" dirty="0" smtClean="0">
                <a:latin typeface="Adobe Caslon Pro Bold" pitchFamily="18" charset="0"/>
              </a:rPr>
              <a:t>systematic production:  </a:t>
            </a:r>
            <a:r>
              <a:rPr lang="en-US" sz="2400" dirty="0">
                <a:latin typeface="Adobe Caslon Pro Bold" pitchFamily="18" charset="0"/>
              </a:rPr>
              <a:t>casting→ training</a:t>
            </a:r>
            <a:r>
              <a:rPr lang="en-US" sz="2400" dirty="0" smtClean="0">
                <a:latin typeface="Adobe Caslon Pro Bold" pitchFamily="18" charset="0"/>
              </a:rPr>
              <a:t>→ producing→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smtClean="0">
                <a:latin typeface="Adobe Caslon Pro Bold" pitchFamily="18" charset="0"/>
              </a:rPr>
              <a:t>        global promotion  </a:t>
            </a:r>
            <a:endParaRPr lang="en-US" sz="2400" dirty="0"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89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4294967295"/>
          </p:nvPr>
        </p:nvSpPr>
        <p:spPr>
          <a:xfrm>
            <a:off x="152400" y="533400"/>
            <a:ext cx="86106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dobe Fangsong Std R"/>
                <a:ea typeface="Adobe Fangsong Std R"/>
              </a:rPr>
              <a:t>■ </a:t>
            </a:r>
            <a:r>
              <a:rPr lang="en-US" sz="2400" dirty="0" smtClean="0">
                <a:latin typeface="Adobe Caslon Pro Bold" pitchFamily="18" charset="0"/>
                <a:ea typeface="Adobe Fangsong Std R" pitchFamily="18" charset="-128"/>
              </a:rPr>
              <a:t>Go Digital: </a:t>
            </a:r>
            <a:r>
              <a:rPr lang="en-US" sz="2400" dirty="0" smtClean="0">
                <a:latin typeface="Adobe Caslon Pro Bold" pitchFamily="18" charset="0"/>
                <a:ea typeface="Adobe Fangsong Std R" pitchFamily="18" charset="-128"/>
                <a:cs typeface="Calibri"/>
              </a:rPr>
              <a:t>You Tube, Twitter, Facebook, Blog, etc.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 pitchFamily="18" charset="-128"/>
                <a:cs typeface="Calibri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 pitchFamily="18" charset="-128"/>
                <a:cs typeface="Calibri"/>
              </a:rPr>
              <a:t>     - e</a:t>
            </a:r>
            <a:r>
              <a:rPr lang="en-US" sz="2400" dirty="0" smtClean="0">
                <a:latin typeface="Adobe Caslon Pro Bold" pitchFamily="18" charset="0"/>
                <a:ea typeface="Adobe Fangsong Std R" pitchFamily="18" charset="-128"/>
              </a:rPr>
              <a:t>asy, </a:t>
            </a:r>
            <a:r>
              <a:rPr lang="en-US" sz="2400" dirty="0">
                <a:latin typeface="Adobe Caslon Pro Bold" pitchFamily="18" charset="0"/>
                <a:ea typeface="Adobe Fangsong Std R" pitchFamily="18" charset="-128"/>
              </a:rPr>
              <a:t>cheap </a:t>
            </a:r>
            <a:r>
              <a:rPr lang="en-US" sz="2400" dirty="0" smtClean="0">
                <a:latin typeface="Adobe Caslon Pro Bold" pitchFamily="18" charset="0"/>
                <a:ea typeface="Adobe Fangsong Std R" pitchFamily="18" charset="-128"/>
              </a:rPr>
              <a:t>access 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 pitchFamily="18" charset="-128"/>
                <a:cs typeface="Calibri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 pitchFamily="18" charset="-128"/>
                <a:cs typeface="Calibri"/>
              </a:rPr>
              <a:t>     - </a:t>
            </a:r>
            <a:r>
              <a:rPr lang="en-US" sz="2400" dirty="0" smtClean="0">
                <a:latin typeface="Adobe Caslon Pro Bold" pitchFamily="18" charset="0"/>
                <a:ea typeface="Adobe Fangsong Std R" pitchFamily="18" charset="-128"/>
              </a:rPr>
              <a:t>appealing to  “ Millennium </a:t>
            </a:r>
            <a:r>
              <a:rPr lang="en-US" sz="2400" dirty="0">
                <a:latin typeface="Adobe Caslon Pro Bold" pitchFamily="18" charset="0"/>
                <a:ea typeface="Adobe Fangsong Std R" pitchFamily="18" charset="-128"/>
              </a:rPr>
              <a:t>Generation </a:t>
            </a:r>
            <a:r>
              <a:rPr lang="en-US" sz="2400" dirty="0" smtClean="0">
                <a:latin typeface="Adobe Caslon Pro Bold" pitchFamily="18" charset="0"/>
                <a:ea typeface="Adobe Fangsong Std R" pitchFamily="18" charset="-128"/>
              </a:rPr>
              <a:t>“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 pitchFamily="18" charset="-128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 pitchFamily="18" charset="-128"/>
              </a:rPr>
              <a:t>        </a:t>
            </a:r>
            <a:r>
              <a:rPr lang="en-US" sz="2400" dirty="0">
                <a:latin typeface="Adobe Caslon Pro Bold"/>
                <a:ea typeface="Adobe Fangsong Std R" pitchFamily="18" charset="-128"/>
              </a:rPr>
              <a:t>*</a:t>
            </a:r>
            <a:r>
              <a:rPr lang="en-US" sz="2400" dirty="0" smtClean="0">
                <a:latin typeface="Adobe Caslon Pro Bold"/>
                <a:ea typeface="Adobe Fangsong Std R" pitchFamily="18" charset="-128"/>
              </a:rPr>
              <a:t> generation of “Digital Grown Ups” capable of doing</a:t>
            </a:r>
          </a:p>
          <a:p>
            <a:pPr marL="0" indent="0">
              <a:buNone/>
            </a:pPr>
            <a:r>
              <a:rPr lang="en-US" sz="2400" dirty="0">
                <a:latin typeface="Adobe Caslon Pro Bold"/>
                <a:ea typeface="Adobe Fangsong Std R" pitchFamily="18" charset="-128"/>
              </a:rPr>
              <a:t> </a:t>
            </a:r>
            <a:r>
              <a:rPr lang="en-US" sz="2400" dirty="0" smtClean="0">
                <a:latin typeface="Adobe Caslon Pro Bold"/>
                <a:ea typeface="Adobe Fangsong Std R" pitchFamily="18" charset="-128"/>
              </a:rPr>
              <a:t>           multitasking, equipped with social media </a:t>
            </a:r>
            <a:endParaRPr lang="en-US" sz="2400" dirty="0" smtClean="0">
              <a:latin typeface="Adobe Caslon Pro Bold" pitchFamily="18" charset="0"/>
              <a:ea typeface="Adobe Fangsong Std R" pitchFamily="18" charset="-128"/>
            </a:endParaRPr>
          </a:p>
          <a:p>
            <a:pPr marL="0" indent="0">
              <a:buNone/>
            </a:pPr>
            <a:r>
              <a:rPr lang="en-US" sz="2400" dirty="0" smtClean="0">
                <a:latin typeface="Adobe Caslon Pro Bold" pitchFamily="18" charset="0"/>
                <a:ea typeface="Adobe Fangsong Std R" pitchFamily="18" charset="-128"/>
              </a:rPr>
              <a:t>■ Korean culture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 pitchFamily="18" charset="-128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 pitchFamily="18" charset="-128"/>
              </a:rPr>
              <a:t>     - speedy social culture + Korean ICT infra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 pitchFamily="18" charset="-128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 pitchFamily="18" charset="-128"/>
              </a:rPr>
              <a:t>     - cultural tradition: music/dance loving people   </a:t>
            </a:r>
          </a:p>
          <a:p>
            <a:pPr marL="0" indent="0">
              <a:buNone/>
            </a:pPr>
            <a:r>
              <a:rPr lang="en-US" sz="2400" dirty="0" smtClean="0">
                <a:latin typeface="Adobe Caslon Pro Bold" pitchFamily="18" charset="0"/>
                <a:ea typeface="Adobe Fangsong Std R"/>
              </a:rPr>
              <a:t>■ </a:t>
            </a:r>
            <a:r>
              <a:rPr lang="en-US" sz="2400" dirty="0">
                <a:latin typeface="Adobe Caslon Pro Bold" pitchFamily="18" charset="0"/>
                <a:ea typeface="Adobe Fangsong Std R"/>
              </a:rPr>
              <a:t>F</a:t>
            </a:r>
            <a:r>
              <a:rPr lang="en-US" sz="2400" dirty="0">
                <a:latin typeface="Adobe Caslon Pro Bold" pitchFamily="18" charset="0"/>
              </a:rPr>
              <a:t>ashionable outfits of Korean </a:t>
            </a:r>
            <a:r>
              <a:rPr lang="en-US" sz="2400" dirty="0" smtClean="0">
                <a:latin typeface="Adobe Caslon Pro Bold" pitchFamily="18" charset="0"/>
              </a:rPr>
              <a:t>singers</a:t>
            </a:r>
          </a:p>
          <a:p>
            <a:pPr marL="0" indent="0">
              <a:buNone/>
            </a:pPr>
            <a:r>
              <a:rPr lang="en-US" sz="2400" dirty="0" smtClean="0">
                <a:latin typeface="Adobe Caslon Pro Bold" pitchFamily="18" charset="0"/>
                <a:ea typeface="Adobe Fangsong Std R"/>
              </a:rPr>
              <a:t>■ Korean Society: </a:t>
            </a:r>
            <a:r>
              <a:rPr lang="en-US" sz="2400" dirty="0" smtClean="0">
                <a:latin typeface="Adobe Caslon Pro Bold" pitchFamily="18" charset="0"/>
              </a:rPr>
              <a:t>active </a:t>
            </a:r>
            <a:r>
              <a:rPr lang="en-US" sz="2400" dirty="0">
                <a:latin typeface="Adobe Caslon Pro Bold" pitchFamily="18" charset="0"/>
              </a:rPr>
              <a:t>pursuance  </a:t>
            </a:r>
            <a:r>
              <a:rPr lang="en-US" sz="2400" dirty="0" smtClean="0">
                <a:latin typeface="Adobe Caslon Pro Bold" pitchFamily="18" charset="0"/>
              </a:rPr>
              <a:t>of internationalization 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smtClean="0">
                <a:latin typeface="Adobe Caslon Pro Bold" pitchFamily="18" charset="0"/>
              </a:rPr>
              <a:t>                                       &amp; </a:t>
            </a:r>
            <a:r>
              <a:rPr lang="en-US" sz="2400" dirty="0">
                <a:latin typeface="Adobe Caslon Pro Bold" pitchFamily="18" charset="0"/>
              </a:rPr>
              <a:t>globalization</a:t>
            </a:r>
          </a:p>
          <a:p>
            <a:pPr marL="0" indent="0">
              <a:buNone/>
            </a:pPr>
            <a:r>
              <a:rPr lang="en-US" sz="2400" dirty="0" smtClean="0">
                <a:latin typeface="Adobe Caslon Pro Bold" pitchFamily="18" charset="0"/>
              </a:rPr>
              <a:t>       - </a:t>
            </a:r>
            <a:r>
              <a:rPr lang="en-US" sz="2400" dirty="0">
                <a:latin typeface="Adobe Caslon Pro Bold" pitchFamily="18" charset="0"/>
              </a:rPr>
              <a:t>export-oriented economic </a:t>
            </a:r>
            <a:r>
              <a:rPr lang="en-US" sz="2400" dirty="0" smtClean="0">
                <a:latin typeface="Adobe Caslon Pro Bold" pitchFamily="18" charset="0"/>
              </a:rPr>
              <a:t>policy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smtClean="0">
                <a:latin typeface="Adobe Caslon Pro Bold" pitchFamily="18" charset="0"/>
              </a:rPr>
              <a:t>      - open-market,  liberalization policy</a:t>
            </a:r>
            <a:endParaRPr lang="en-US" sz="2400" dirty="0">
              <a:latin typeface="Adobe Caslon Pro Bold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</a:rPr>
              <a:t>       </a:t>
            </a:r>
            <a:r>
              <a:rPr lang="en-US" sz="2400" dirty="0" smtClean="0">
                <a:latin typeface="Adobe Caslon Pro Bold" pitchFamily="18" charset="0"/>
              </a:rPr>
              <a:t>   </a:t>
            </a:r>
            <a:endParaRPr lang="en-US" sz="2400" dirty="0" smtClean="0">
              <a:latin typeface="Adobe Caslon Pro Bold" pitchFamily="18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50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89560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Adobe Caslon Pro Bold"/>
                <a:ea typeface="Adobe Fangsong Std R"/>
              </a:rPr>
              <a:t>4.</a:t>
            </a:r>
            <a:r>
              <a:rPr lang="en-US" sz="4400" dirty="0" smtClean="0">
                <a:latin typeface="Adobe Caslon Pro Bold" pitchFamily="18" charset="0"/>
                <a:ea typeface="Adobe Fangsong Std R"/>
              </a:rPr>
              <a:t> Other Entertainment Products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91409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dobe Caslon Pro Bold" pitchFamily="18" charset="0"/>
              </a:rPr>
              <a:t>Game, Animation, Cartoon, others</a:t>
            </a:r>
            <a:endParaRPr lang="en-US" sz="3200" dirty="0">
              <a:latin typeface="Adobe Caslon Pro Bold" pitchFamily="18" charset="0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961040" y="-381000"/>
            <a:ext cx="5105400" cy="830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dobe Fangsong Std R"/>
                <a:ea typeface="Adobe Fangsong Std R"/>
              </a:rPr>
              <a:t>■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Korean Online Game: export in 2016, USD </a:t>
            </a:r>
            <a:r>
              <a:rPr lang="en-US" sz="2400" dirty="0">
                <a:latin typeface="Adobe Caslon Pro Bold" pitchFamily="18" charset="0"/>
                <a:ea typeface="Adobe Fangsong Std R"/>
              </a:rPr>
              <a:t>2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billion</a:t>
            </a:r>
          </a:p>
          <a:p>
            <a:pPr marL="0" indent="0">
              <a:buNone/>
            </a:pPr>
            <a:r>
              <a:rPr lang="en-US" sz="2400" dirty="0" smtClean="0">
                <a:latin typeface="Adobe Caslon Pro Bold" pitchFamily="18" charset="0"/>
                <a:ea typeface="Adobe Fangsong Std R"/>
              </a:rPr>
              <a:t>■ Korean Animation: growing trend, exports  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400" dirty="0" smtClean="0">
                <a:latin typeface="Adobe Caslon Pro Bold" pitchFamily="18" charset="0"/>
                <a:ea typeface="Adobe Fangsong Std R"/>
              </a:rPr>
              <a:t>     </a:t>
            </a:r>
            <a:r>
              <a:rPr lang="en-US" sz="2400" dirty="0">
                <a:latin typeface="Adobe Caslon Pro Bold"/>
                <a:ea typeface="Adobe Fangsong Std R"/>
              </a:rPr>
              <a:t>*</a:t>
            </a:r>
            <a:r>
              <a:rPr lang="en-US" sz="2400" dirty="0" smtClean="0">
                <a:latin typeface="Adobe Caslon Pro Bold"/>
                <a:ea typeface="Adobe Fangsong Std R"/>
              </a:rPr>
              <a:t> </a:t>
            </a:r>
            <a:r>
              <a:rPr lang="en-US" sz="2400" dirty="0" err="1" smtClean="0">
                <a:latin typeface="Adobe Caslon Pro Bold"/>
                <a:ea typeface="Adobe Fangsong Std R"/>
              </a:rPr>
              <a:t>Poporo</a:t>
            </a:r>
            <a:r>
              <a:rPr lang="en-US" sz="2400" dirty="0" smtClean="0">
                <a:latin typeface="Adobe Caslon Pro Bold"/>
                <a:ea typeface="Adobe Fangsong Std R"/>
              </a:rPr>
              <a:t> the little Penguin, BOLTS &amp; BLIP: 100 countries</a:t>
            </a:r>
          </a:p>
          <a:p>
            <a:pPr marL="0" indent="0">
              <a:buNone/>
            </a:pPr>
            <a:r>
              <a:rPr lang="en-US" sz="2400" dirty="0" smtClean="0">
                <a:latin typeface="Adobe Fangsong Std R"/>
                <a:ea typeface="Adobe Fangsong Std R"/>
              </a:rPr>
              <a:t>■</a:t>
            </a:r>
            <a:r>
              <a:rPr lang="en-US" sz="2400" dirty="0" smtClean="0">
                <a:latin typeface="Adobe Caslon Pro Bold"/>
                <a:ea typeface="Adobe Fangsong Std R"/>
              </a:rPr>
              <a:t> Korean Cartoon export: $ 26 mil.(2014)</a:t>
            </a:r>
          </a:p>
          <a:p>
            <a:pPr marL="0" indent="0">
              <a:buNone/>
            </a:pPr>
            <a:r>
              <a:rPr lang="en-US" sz="2400" dirty="0">
                <a:latin typeface="Adobe Caslon Pro Bold"/>
                <a:ea typeface="Adobe Fangsong Std R"/>
              </a:rPr>
              <a:t> </a:t>
            </a:r>
            <a:r>
              <a:rPr lang="en-US" sz="2400" dirty="0" smtClean="0">
                <a:latin typeface="Adobe Caslon Pro Bold"/>
                <a:ea typeface="Adobe Fangsong Std R"/>
              </a:rPr>
              <a:t>     †  </a:t>
            </a:r>
            <a:r>
              <a:rPr lang="en-US" sz="2400" dirty="0">
                <a:latin typeface="Adobe Caslon Pro Bold" pitchFamily="18" charset="0"/>
              </a:rPr>
              <a:t>a American </a:t>
            </a:r>
            <a:r>
              <a:rPr lang="en-US" sz="2400" dirty="0" smtClean="0">
                <a:latin typeface="Adobe Caslon Pro Bold" pitchFamily="18" charset="0"/>
              </a:rPr>
              <a:t>film</a:t>
            </a:r>
            <a:r>
              <a:rPr lang="en-US" sz="2400" dirty="0">
                <a:latin typeface="Adobe Caslon Pro Bold" pitchFamily="18" charset="0"/>
              </a:rPr>
              <a:t> “The Priest</a:t>
            </a:r>
            <a:r>
              <a:rPr lang="en-US" sz="2400" dirty="0" smtClean="0">
                <a:latin typeface="Adobe Caslon Pro Bold" pitchFamily="18" charset="0"/>
              </a:rPr>
              <a:t>”, </a:t>
            </a: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smtClean="0">
                <a:latin typeface="Adobe Caslon Pro Bold" pitchFamily="18" charset="0"/>
              </a:rPr>
              <a:t>         based </a:t>
            </a:r>
            <a:r>
              <a:rPr lang="en-US" sz="2400" dirty="0">
                <a:latin typeface="Adobe Caslon Pro Bold" pitchFamily="18" charset="0"/>
              </a:rPr>
              <a:t>on story of a  Korean cartoon </a:t>
            </a:r>
          </a:p>
          <a:p>
            <a:pPr marL="0" indent="0">
              <a:buNone/>
            </a:pPr>
            <a:r>
              <a:rPr lang="en-US" sz="2400" dirty="0" smtClean="0">
                <a:latin typeface="Adobe Caslon Pro Bold" pitchFamily="18" charset="0"/>
              </a:rPr>
              <a:t>          earning  USD 66.4 </a:t>
            </a:r>
            <a:r>
              <a:rPr lang="en-US" sz="2400" dirty="0">
                <a:latin typeface="Adobe Caslon Pro Bold" pitchFamily="18" charset="0"/>
              </a:rPr>
              <a:t>million </a:t>
            </a:r>
            <a:endParaRPr lang="en-US" sz="2400" dirty="0" smtClean="0">
              <a:latin typeface="Adobe Caslon Pro Bold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smtClean="0">
                <a:latin typeface="Adobe Caslon Pro Bold" pitchFamily="18" charset="0"/>
              </a:rPr>
              <a:t>         by </a:t>
            </a:r>
            <a:r>
              <a:rPr lang="en-US" sz="2400" dirty="0">
                <a:latin typeface="Adobe Caslon Pro Bold" pitchFamily="18" charset="0"/>
              </a:rPr>
              <a:t>the </a:t>
            </a:r>
            <a:r>
              <a:rPr lang="en-US" sz="2400" dirty="0" smtClean="0">
                <a:latin typeface="Adobe Caslon Pro Bold" pitchFamily="18" charset="0"/>
              </a:rPr>
              <a:t>end </a:t>
            </a:r>
            <a:r>
              <a:rPr lang="en-US" sz="2400" dirty="0">
                <a:latin typeface="Adobe Caslon Pro Bold" pitchFamily="18" charset="0"/>
              </a:rPr>
              <a:t>of the first month </a:t>
            </a:r>
            <a:endParaRPr lang="en-US" sz="2400" dirty="0" smtClean="0">
              <a:latin typeface="Adobe Caslon Pro Bold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Adobe Caslon Pro Bold" pitchFamily="18" charset="0"/>
              </a:rPr>
              <a:t> </a:t>
            </a:r>
            <a:r>
              <a:rPr lang="en-US" sz="2400" dirty="0" smtClean="0">
                <a:latin typeface="Adobe Caslon Pro Bold" pitchFamily="18" charset="0"/>
              </a:rPr>
              <a:t>        of </a:t>
            </a:r>
            <a:r>
              <a:rPr lang="en-US" sz="2400" dirty="0">
                <a:latin typeface="Adobe Caslon Pro Bold" pitchFamily="18" charset="0"/>
              </a:rPr>
              <a:t>its </a:t>
            </a:r>
            <a:r>
              <a:rPr lang="en-US" sz="2400" dirty="0" smtClean="0">
                <a:latin typeface="Adobe Caslon Pro Bold" pitchFamily="18" charset="0"/>
              </a:rPr>
              <a:t>release in May 2011</a:t>
            </a:r>
          </a:p>
          <a:p>
            <a:pPr marL="0" indent="0">
              <a:buNone/>
            </a:pPr>
            <a:r>
              <a:rPr lang="en-US" sz="2400" dirty="0" smtClean="0">
                <a:latin typeface="Adobe Caslon Pro Bold" pitchFamily="18" charset="0"/>
                <a:ea typeface="Adobe Fangsong Std R"/>
              </a:rPr>
              <a:t>■ </a:t>
            </a:r>
            <a:r>
              <a:rPr lang="en-US" sz="2400" dirty="0" smtClean="0">
                <a:latin typeface="+mj-lt"/>
                <a:ea typeface="Adobe Fangsong Std R"/>
              </a:rPr>
              <a:t>Fashion, Food, Tourism etc.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  <a:ea typeface="Adobe Fangsong Std R"/>
              </a:rPr>
              <a:t>■ Cosmetics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0"/>
            <a:ext cx="2549072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81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ppv361\Pictures\k-carto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0654"/>
            <a:ext cx="2264553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ppv361\Pictures\k-cartoon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1714"/>
            <a:ext cx="171556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ppv361\Pictures\k-cartoon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3125" y="3459480"/>
            <a:ext cx="1990061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ppv361\Pictures\k-cartton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59480"/>
            <a:ext cx="2264553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ppv361\Pictures\poporo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0186" y="3641362"/>
            <a:ext cx="418011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ppv361\Pictures\poporo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7530"/>
            <a:ext cx="3893575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37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ppv361\Pictures\%BA%BC~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70832"/>
            <a:ext cx="3017520" cy="626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693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dobe Caslon Pro Bold" pitchFamily="18" charset="0"/>
              </a:rPr>
              <a:t>Future of Korean Wave</a:t>
            </a:r>
            <a:endParaRPr lang="en-US" sz="3600" dirty="0">
              <a:latin typeface="Adobe Caslon Pro Bold" pitchFamily="18" charset="0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164081" y="-304800"/>
            <a:ext cx="4937760" cy="8503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dobe Fangsong Std R"/>
                <a:ea typeface="Adobe Fangsong Std R"/>
              </a:rPr>
              <a:t>■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Negative Comments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      - nothing more than a passing fad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    </a:t>
            </a:r>
            <a:r>
              <a:rPr lang="en-US" sz="2800" dirty="0">
                <a:latin typeface="Adobe Caslon Pro Bold"/>
                <a:ea typeface="Adobe Fangsong Std R"/>
              </a:rPr>
              <a:t>*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the </a:t>
            </a:r>
            <a:r>
              <a:rPr lang="en-US" sz="2800" dirty="0">
                <a:latin typeface="Adobe Caslon Pro Bold" pitchFamily="18" charset="0"/>
                <a:ea typeface="Adobe Fangsong Std R"/>
              </a:rPr>
              <a:t>Japanese pop culture boom of the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1990s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      -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excessively </a:t>
            </a:r>
            <a:r>
              <a:rPr lang="en-US" sz="2800" dirty="0">
                <a:latin typeface="Adobe Caslon Pro Bold" pitchFamily="18" charset="0"/>
                <a:ea typeface="Adobe Fangsong Std R"/>
              </a:rPr>
              <a:t>mechanical nature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and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    commercialization </a:t>
            </a:r>
            <a:r>
              <a:rPr lang="en-US" sz="2800" dirty="0">
                <a:latin typeface="Adobe Caslon Pro Bold" pitchFamily="18" charset="0"/>
                <a:ea typeface="Adobe Fangsong Std R"/>
              </a:rPr>
              <a:t>of Korean pop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culture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 - repetition of similar subject matters (K-drama)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 - government’s support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 - Anti-Korean Wave</a:t>
            </a:r>
            <a:endParaRPr lang="en-US" sz="2800" dirty="0"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ko-KR" b="1" dirty="0" smtClean="0">
                <a:latin typeface="Adobe Caslon Pro Bold" pitchFamily="18" charset="0"/>
                <a:cs typeface="Calibri" pitchFamily="34" charset="0"/>
              </a:rPr>
              <a:t>Religions of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Adobe Fangsong Std R"/>
                <a:ea typeface="Adobe Fangsong Std R"/>
              </a:rPr>
              <a:t>■ </a:t>
            </a:r>
            <a:r>
              <a:rPr lang="en-US" sz="2800" dirty="0" smtClean="0">
                <a:latin typeface="Adobe Caslon Pro Bold" pitchFamily="18" charset="0"/>
              </a:rPr>
              <a:t>Christianity: 29.2%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 - Catholic-10.9%, Protestant-18.3%</a:t>
            </a:r>
          </a:p>
          <a:p>
            <a:pPr marL="0" indent="0">
              <a:buNone/>
            </a:pPr>
            <a:r>
              <a:rPr lang="en-US" sz="2800" dirty="0" smtClean="0">
                <a:latin typeface="Adobe Caslon Pro Bold" pitchFamily="18" charset="0"/>
                <a:ea typeface="Adobe Fangsong Std R"/>
              </a:rPr>
              <a:t>■ </a:t>
            </a:r>
            <a:r>
              <a:rPr lang="en-US" sz="2800" dirty="0" smtClean="0">
                <a:latin typeface="Adobe Caslon Pro Bold" pitchFamily="18" charset="0"/>
              </a:rPr>
              <a:t>Buddhism:22.8% </a:t>
            </a:r>
            <a:r>
              <a:rPr lang="en-US" altLang="ko-KR" sz="2800" dirty="0" smtClean="0">
                <a:latin typeface="Adobe Caslon Pro Bold" pitchFamily="18" charset="0"/>
              </a:rPr>
              <a:t>■ Muslim: 200, 000</a:t>
            </a:r>
          </a:p>
          <a:p>
            <a:pPr marL="0" indent="0">
              <a:buNone/>
            </a:pPr>
            <a:r>
              <a:rPr lang="en-US" altLang="ko-KR" sz="2800" dirty="0" smtClean="0">
                <a:latin typeface="Adobe Caslon Pro Bold" pitchFamily="18" charset="0"/>
                <a:ea typeface="Adobe Fangsong Std R"/>
              </a:rPr>
              <a:t>■ Others: </a:t>
            </a:r>
            <a:r>
              <a:rPr lang="en-US" altLang="ko-KR" sz="2800" dirty="0" smtClean="0">
                <a:latin typeface="Adobe Caslon Pro Bold" pitchFamily="18" charset="0"/>
              </a:rPr>
              <a:t>Confucianism, Shamanism, etc.</a:t>
            </a:r>
          </a:p>
          <a:p>
            <a:pPr marL="0" indent="0">
              <a:buNone/>
            </a:pPr>
            <a:r>
              <a:rPr lang="en-US" altLang="ko-KR" sz="2800" dirty="0">
                <a:latin typeface="Adobe Caslon Pro Bold" pitchFamily="18" charset="0"/>
              </a:rPr>
              <a:t> </a:t>
            </a:r>
            <a:r>
              <a:rPr lang="en-US" altLang="ko-KR" sz="2800" dirty="0" smtClean="0">
                <a:latin typeface="Adobe Caslon Pro Bold" pitchFamily="18" charset="0"/>
              </a:rPr>
              <a:t>     </a:t>
            </a:r>
            <a:r>
              <a:rPr lang="en-US" altLang="ko-KR" sz="2800" dirty="0" smtClean="0">
                <a:latin typeface="Adobe Caslon Pro Bold"/>
              </a:rPr>
              <a:t>         </a:t>
            </a:r>
            <a:endParaRPr lang="en-US" altLang="ko-KR" sz="2800" dirty="0" smtClean="0">
              <a:latin typeface="Adobe Caslon Pro Bold" pitchFamily="18" charset="0"/>
            </a:endParaRPr>
          </a:p>
          <a:p>
            <a:pPr marL="0" indent="0">
              <a:buNone/>
            </a:pPr>
            <a:r>
              <a:rPr lang="en-US" altLang="ko-KR" dirty="0" smtClean="0">
                <a:latin typeface="Adobe Caslon Pro Bold" pitchFamily="18" charset="0"/>
              </a:rPr>
              <a:t>      </a:t>
            </a:r>
          </a:p>
          <a:p>
            <a:pPr lvl="0"/>
            <a:endParaRPr lang="ko-KR" altLang="en-US" i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모서리가 둥근 직사각형 9"/>
          <p:cNvSpPr/>
          <p:nvPr/>
        </p:nvSpPr>
        <p:spPr>
          <a:xfrm flipV="1">
            <a:off x="824202" y="3276600"/>
            <a:ext cx="1920240" cy="1737360"/>
          </a:xfrm>
          <a:prstGeom prst="roundRect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7484979"/>
              <a:satOff val="-41387"/>
              <a:lumOff val="-3529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모서리가 둥근 직사각형 6"/>
          <p:cNvSpPr/>
          <p:nvPr/>
        </p:nvSpPr>
        <p:spPr>
          <a:xfrm>
            <a:off x="3352800" y="3406247"/>
            <a:ext cx="2138362" cy="3017520"/>
          </a:xfrm>
          <a:prstGeom prst="round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2494993"/>
              <a:satOff val="-13796"/>
              <a:lumOff val="-1176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모서리가 둥근 직사각형 5"/>
          <p:cNvSpPr/>
          <p:nvPr/>
        </p:nvSpPr>
        <p:spPr>
          <a:xfrm>
            <a:off x="5867400" y="3406247"/>
            <a:ext cx="2560320" cy="2651760"/>
          </a:xfrm>
          <a:prstGeom prst="round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모서리가 둥근 직사각형 8"/>
          <p:cNvSpPr/>
          <p:nvPr/>
        </p:nvSpPr>
        <p:spPr>
          <a:xfrm>
            <a:off x="715141" y="5105400"/>
            <a:ext cx="2138362" cy="1554480"/>
          </a:xfrm>
          <a:prstGeom prst="roundRect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4989986"/>
              <a:satOff val="-27591"/>
              <a:lumOff val="-2353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10477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219" y="1371600"/>
            <a:ext cx="868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dobe Fangsong Std R"/>
                <a:ea typeface="Adobe Fangsong Std R"/>
              </a:rPr>
              <a:t>■ </a:t>
            </a:r>
            <a:r>
              <a:rPr lang="en-US" sz="2800" b="1" dirty="0" smtClean="0">
                <a:latin typeface="Adobe Caslon Pro Bold" pitchFamily="18" charset="0"/>
                <a:ea typeface="Adobe Fangsong Std R" pitchFamily="18" charset="-128"/>
              </a:rPr>
              <a:t>Positive Comments</a:t>
            </a:r>
          </a:p>
          <a:p>
            <a:r>
              <a:rPr lang="en-US" sz="2800" b="1" dirty="0">
                <a:latin typeface="Adobe Caslon Pro Bold" pitchFamily="18" charset="0"/>
                <a:ea typeface="Adobe Fangsong Std R" pitchFamily="18" charset="-128"/>
              </a:rPr>
              <a:t> </a:t>
            </a:r>
            <a:r>
              <a:rPr lang="en-US" sz="2800" b="1" dirty="0" smtClean="0">
                <a:latin typeface="Adobe Caslon Pro Bold" pitchFamily="18" charset="0"/>
                <a:ea typeface="Adobe Fangsong Std R" pitchFamily="18" charset="-128"/>
              </a:rPr>
              <a:t>     - a </a:t>
            </a:r>
            <a:r>
              <a:rPr lang="en-US" sz="2800" b="1" dirty="0">
                <a:latin typeface="Adobe Caslon Pro Bold" pitchFamily="18" charset="0"/>
                <a:ea typeface="Adobe Fangsong Std R" pitchFamily="18" charset="-128"/>
              </a:rPr>
              <a:t>model of rapid modernization </a:t>
            </a:r>
            <a:endParaRPr lang="en-US" sz="2800" b="1" dirty="0" smtClean="0">
              <a:latin typeface="Adobe Caslon Pro Bold" pitchFamily="18" charset="0"/>
              <a:ea typeface="Adobe Fangsong Std R" pitchFamily="18" charset="-128"/>
            </a:endParaRPr>
          </a:p>
          <a:p>
            <a:r>
              <a:rPr lang="en-US" sz="2800" b="1" dirty="0">
                <a:latin typeface="Adobe Caslon Pro Bold" pitchFamily="18" charset="0"/>
                <a:ea typeface="Adobe Fangsong Std R" pitchFamily="18" charset="-128"/>
              </a:rPr>
              <a:t> </a:t>
            </a:r>
            <a:r>
              <a:rPr lang="en-US" sz="2800" b="1" dirty="0" smtClean="0">
                <a:latin typeface="Adobe Caslon Pro Bold" pitchFamily="18" charset="0"/>
                <a:ea typeface="Adobe Fangsong Std R" pitchFamily="18" charset="-128"/>
              </a:rPr>
              <a:t>        while retaining its traditional color</a:t>
            </a:r>
          </a:p>
          <a:p>
            <a:r>
              <a:rPr lang="en-US" sz="2800" b="1" dirty="0">
                <a:latin typeface="Adobe Caslon Pro Bold" pitchFamily="18" charset="0"/>
                <a:ea typeface="Adobe Fangsong Std R" pitchFamily="18" charset="-128"/>
              </a:rPr>
              <a:t> </a:t>
            </a:r>
            <a:r>
              <a:rPr lang="en-US" sz="2800" b="1" dirty="0" smtClean="0">
                <a:latin typeface="Adobe Caslon Pro Bold" pitchFamily="18" charset="0"/>
                <a:ea typeface="Adobe Fangsong Std R" pitchFamily="18" charset="-128"/>
              </a:rPr>
              <a:t>     - Korean </a:t>
            </a:r>
            <a:r>
              <a:rPr lang="en-US" sz="2800" b="1" dirty="0">
                <a:latin typeface="Adobe Caslon Pro Bold" pitchFamily="18" charset="0"/>
                <a:ea typeface="Adobe Fangsong Std R" pitchFamily="18" charset="-128"/>
              </a:rPr>
              <a:t>development model </a:t>
            </a:r>
            <a:endParaRPr lang="en-US" sz="2800" b="1" dirty="0" smtClean="0">
              <a:latin typeface="Adobe Caslon Pro Bold" pitchFamily="18" charset="0"/>
              <a:ea typeface="Adobe Fangsong Std R" pitchFamily="18" charset="-128"/>
            </a:endParaRPr>
          </a:p>
          <a:p>
            <a:r>
              <a:rPr lang="en-US" sz="2800" b="1" dirty="0">
                <a:latin typeface="Adobe Caslon Pro Bold" pitchFamily="18" charset="0"/>
                <a:ea typeface="Adobe Fangsong Std R" pitchFamily="18" charset="-128"/>
              </a:rPr>
              <a:t> </a:t>
            </a:r>
            <a:r>
              <a:rPr lang="en-US" sz="2800" b="1" dirty="0" smtClean="0">
                <a:latin typeface="Adobe Caslon Pro Bold" pitchFamily="18" charset="0"/>
                <a:ea typeface="Adobe Fangsong Std R" pitchFamily="18" charset="-128"/>
              </a:rPr>
              <a:t>        at </a:t>
            </a:r>
            <a:r>
              <a:rPr lang="en-US" sz="2800" b="1" dirty="0">
                <a:latin typeface="Adobe Caslon Pro Bold" pitchFamily="18" charset="0"/>
                <a:ea typeface="Adobe Fangsong Std R" pitchFamily="18" charset="-128"/>
              </a:rPr>
              <a:t>work </a:t>
            </a:r>
            <a:r>
              <a:rPr lang="en-US" sz="2800" b="1" dirty="0" smtClean="0">
                <a:latin typeface="Adobe Caslon Pro Bold" pitchFamily="18" charset="0"/>
                <a:ea typeface="Adobe Fangsong Std R" pitchFamily="18" charset="-128"/>
              </a:rPr>
              <a:t>in </a:t>
            </a:r>
            <a:r>
              <a:rPr lang="en-US" sz="2800" b="1" dirty="0">
                <a:latin typeface="Adobe Caslon Pro Bold" pitchFamily="18" charset="0"/>
                <a:ea typeface="Adobe Fangsong Std R" pitchFamily="18" charset="-128"/>
              </a:rPr>
              <a:t>the pop </a:t>
            </a:r>
            <a:r>
              <a:rPr lang="en-US" sz="2800" b="1" dirty="0" smtClean="0">
                <a:latin typeface="Adobe Caslon Pro Bold" pitchFamily="18" charset="0"/>
                <a:ea typeface="Adobe Fangsong Std R" pitchFamily="18" charset="-128"/>
              </a:rPr>
              <a:t>culture </a:t>
            </a:r>
            <a:r>
              <a:rPr lang="en-US" sz="2800" b="1" dirty="0">
                <a:latin typeface="Adobe Caslon Pro Bold" pitchFamily="18" charset="0"/>
                <a:ea typeface="Adobe Fangsong Std R" pitchFamily="18" charset="-128"/>
              </a:rPr>
              <a:t>sector </a:t>
            </a:r>
            <a:r>
              <a:rPr lang="en-US" sz="2800" b="1" dirty="0" smtClean="0">
                <a:latin typeface="Adobe Caslon Pro Bold" pitchFamily="18" charset="0"/>
                <a:ea typeface="Adobe Fangsong Std R" pitchFamily="18" charset="-128"/>
              </a:rPr>
              <a:t>   </a:t>
            </a:r>
          </a:p>
          <a:p>
            <a:r>
              <a:rPr lang="en-US" sz="2800" b="1" dirty="0">
                <a:latin typeface="Adobe Caslon Pro Bold" pitchFamily="18" charset="0"/>
                <a:ea typeface="Adobe Fangsong Std R" pitchFamily="18" charset="-128"/>
              </a:rPr>
              <a:t> </a:t>
            </a:r>
            <a:r>
              <a:rPr lang="en-US" sz="2800" b="1" dirty="0" smtClean="0">
                <a:latin typeface="Adobe Caslon Pro Bold" pitchFamily="18" charset="0"/>
                <a:ea typeface="Adobe Fangsong Std R" pitchFamily="18" charset="-128"/>
              </a:rPr>
              <a:t>     - easy-to-follow </a:t>
            </a:r>
            <a:r>
              <a:rPr lang="en-US" sz="2800" b="1" dirty="0">
                <a:latin typeface="Adobe Caslon Pro Bold" pitchFamily="18" charset="0"/>
                <a:ea typeface="Adobe Fangsong Std R" pitchFamily="18" charset="-128"/>
              </a:rPr>
              <a:t>tunes, dance moves, and </a:t>
            </a:r>
            <a:r>
              <a:rPr lang="en-US" sz="2800" b="1" dirty="0" smtClean="0">
                <a:latin typeface="Adobe Caslon Pro Bold" pitchFamily="18" charset="0"/>
                <a:ea typeface="Adobe Fangsong Std R" pitchFamily="18" charset="-128"/>
              </a:rPr>
              <a:t>storylines</a:t>
            </a:r>
          </a:p>
          <a:p>
            <a:r>
              <a:rPr lang="en-US" sz="2800" b="1" dirty="0">
                <a:latin typeface="Adobe Caslon Pro Bold" pitchFamily="18" charset="0"/>
                <a:ea typeface="Adobe Fangsong Std R" pitchFamily="18" charset="-128"/>
              </a:rPr>
              <a:t> </a:t>
            </a:r>
            <a:r>
              <a:rPr lang="en-US" sz="2800" b="1" dirty="0" smtClean="0">
                <a:latin typeface="Adobe Caslon Pro Bold" pitchFamily="18" charset="0"/>
                <a:ea typeface="Adobe Fangsong Std R" pitchFamily="18" charset="-128"/>
              </a:rPr>
              <a:t>     - product </a:t>
            </a:r>
            <a:r>
              <a:rPr lang="en-US" sz="2800" b="1" dirty="0">
                <a:latin typeface="Adobe Caslon Pro Bold" pitchFamily="18" charset="0"/>
                <a:ea typeface="Adobe Fangsong Std R" pitchFamily="18" charset="-128"/>
              </a:rPr>
              <a:t>of many years of hard work, </a:t>
            </a:r>
            <a:r>
              <a:rPr lang="en-US" sz="2800" b="1" dirty="0" smtClean="0">
                <a:latin typeface="Adobe Caslon Pro Bold" pitchFamily="18" charset="0"/>
                <a:ea typeface="Adobe Fangsong Std R" pitchFamily="18" charset="-128"/>
              </a:rPr>
              <a:t>planning</a:t>
            </a:r>
            <a:r>
              <a:rPr lang="en-US" sz="2800" b="1" dirty="0">
                <a:latin typeface="Adobe Caslon Pro Bold" pitchFamily="18" charset="0"/>
                <a:ea typeface="Adobe Fangsong Std R" pitchFamily="18" charset="-128"/>
              </a:rPr>
              <a:t>, </a:t>
            </a:r>
            <a:endParaRPr lang="en-US" sz="2800" b="1" dirty="0" smtClean="0">
              <a:latin typeface="Adobe Caslon Pro Bold" pitchFamily="18" charset="0"/>
              <a:ea typeface="Adobe Fangsong Std R" pitchFamily="18" charset="-128"/>
            </a:endParaRPr>
          </a:p>
          <a:p>
            <a:r>
              <a:rPr lang="en-US" sz="2800" b="1" dirty="0">
                <a:latin typeface="Adobe Caslon Pro Bold" pitchFamily="18" charset="0"/>
                <a:ea typeface="Adobe Fangsong Std R" pitchFamily="18" charset="-128"/>
              </a:rPr>
              <a:t> </a:t>
            </a:r>
            <a:r>
              <a:rPr lang="en-US" sz="2800" b="1" dirty="0" smtClean="0">
                <a:latin typeface="Adobe Caslon Pro Bold" pitchFamily="18" charset="0"/>
                <a:ea typeface="Adobe Fangsong Std R" pitchFamily="18" charset="-128"/>
              </a:rPr>
              <a:t>       and investment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6587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304800"/>
            <a:ext cx="88392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dobe Fangsong Std R"/>
                <a:ea typeface="Adobe Fangsong Std R"/>
              </a:rPr>
              <a:t>■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Meaning of K-Wave in a globalized world</a:t>
            </a:r>
          </a:p>
          <a:p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 - </a:t>
            </a:r>
            <a:r>
              <a:rPr lang="en-US" sz="2800" dirty="0" smtClean="0">
                <a:latin typeface="Adobe Caslon Pro Bold" pitchFamily="18" charset="0"/>
              </a:rPr>
              <a:t>cultural </a:t>
            </a:r>
            <a:r>
              <a:rPr lang="en-US" sz="2800" dirty="0">
                <a:latin typeface="Adobe Caslon Pro Bold" pitchFamily="18" charset="0"/>
              </a:rPr>
              <a:t>exchange </a:t>
            </a:r>
            <a:r>
              <a:rPr lang="en-US" sz="2800" dirty="0" smtClean="0">
                <a:latin typeface="Adobe Caslon Pro Bold" pitchFamily="18" charset="0"/>
              </a:rPr>
              <a:t>and interaction is no longer</a:t>
            </a:r>
          </a:p>
          <a:p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     </a:t>
            </a:r>
            <a:r>
              <a:rPr lang="en-US" sz="2800" dirty="0">
                <a:latin typeface="Adobe Caslon Pro Bold" pitchFamily="18" charset="0"/>
              </a:rPr>
              <a:t>a one-way </a:t>
            </a:r>
            <a:r>
              <a:rPr lang="en-US" sz="2800" dirty="0" smtClean="0">
                <a:latin typeface="Adobe Caslon Pro Bold" pitchFamily="18" charset="0"/>
              </a:rPr>
              <a:t>street</a:t>
            </a:r>
          </a:p>
          <a:p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  - also, Korea Wave is not </a:t>
            </a:r>
            <a:r>
              <a:rPr lang="en-US" sz="2800" dirty="0">
                <a:latin typeface="Adobe Caslon Pro Bold" pitchFamily="18" charset="0"/>
              </a:rPr>
              <a:t>simply Korean. </a:t>
            </a:r>
            <a:endParaRPr lang="en-US" sz="2800" dirty="0" smtClean="0">
              <a:latin typeface="Adobe Caslon Pro Bold" pitchFamily="18" charset="0"/>
            </a:endParaRPr>
          </a:p>
          <a:p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  - It is an evolving process, mixing other culture very</a:t>
            </a:r>
          </a:p>
          <a:p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     fast, allowing </a:t>
            </a:r>
            <a:r>
              <a:rPr lang="en-US" sz="2800" dirty="0">
                <a:latin typeface="Adobe Caslon Pro Bold" pitchFamily="18" charset="0"/>
              </a:rPr>
              <a:t>diverse cultures </a:t>
            </a:r>
            <a:r>
              <a:rPr lang="en-US" sz="2800" dirty="0" smtClean="0">
                <a:latin typeface="Adobe Caslon Pro Bold" pitchFamily="18" charset="0"/>
              </a:rPr>
              <a:t>to </a:t>
            </a:r>
            <a:r>
              <a:rPr lang="en-US" sz="2800" dirty="0">
                <a:latin typeface="Adobe Caslon Pro Bold" pitchFamily="18" charset="0"/>
              </a:rPr>
              <a:t>converge and </a:t>
            </a:r>
            <a:endParaRPr lang="en-US" sz="2800" dirty="0" smtClean="0">
              <a:latin typeface="Adobe Caslon Pro Bold" pitchFamily="18" charset="0"/>
            </a:endParaRPr>
          </a:p>
          <a:p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     communicate each other.</a:t>
            </a:r>
          </a:p>
          <a:p>
            <a:r>
              <a:rPr lang="en-US" sz="2800" b="1" dirty="0">
                <a:latin typeface="Adobe Caslon Pro Bold" pitchFamily="18" charset="0"/>
                <a:ea typeface="Adobe Fangsong Std R" pitchFamily="18" charset="-128"/>
              </a:rPr>
              <a:t> </a:t>
            </a:r>
            <a:r>
              <a:rPr lang="en-US" sz="2800" b="1" dirty="0" smtClean="0">
                <a:latin typeface="Adobe Caslon Pro Bold" pitchFamily="18" charset="0"/>
                <a:ea typeface="Adobe Fangsong Std R" pitchFamily="18" charset="-128"/>
              </a:rPr>
              <a:t>      - K-Pop provided </a:t>
            </a:r>
            <a:r>
              <a:rPr lang="en-US" sz="2800" b="1" dirty="0">
                <a:latin typeface="Adobe Caslon Pro Bold" pitchFamily="18" charset="0"/>
                <a:ea typeface="Adobe Fangsong Std R" pitchFamily="18" charset="-128"/>
              </a:rPr>
              <a:t>an alternative to</a:t>
            </a:r>
            <a:r>
              <a:rPr lang="en-US" sz="2800" dirty="0">
                <a:latin typeface="Adobe Caslon Pro Bold" pitchFamily="18" charset="0"/>
              </a:rPr>
              <a:t> the </a:t>
            </a:r>
            <a:endParaRPr lang="en-US" sz="2800" dirty="0" smtClean="0">
              <a:latin typeface="Adobe Caslon Pro Bold" pitchFamily="18" charset="0"/>
            </a:endParaRPr>
          </a:p>
          <a:p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     contemporary  </a:t>
            </a:r>
            <a:r>
              <a:rPr lang="en-US" sz="2800" dirty="0">
                <a:latin typeface="Adobe Caslon Pro Bold" pitchFamily="18" charset="0"/>
              </a:rPr>
              <a:t>Western </a:t>
            </a:r>
            <a:r>
              <a:rPr lang="en-US" sz="2800" dirty="0" smtClean="0">
                <a:latin typeface="Adobe Caslon Pro Bold" pitchFamily="18" charset="0"/>
              </a:rPr>
              <a:t> </a:t>
            </a:r>
            <a:r>
              <a:rPr lang="en-US" sz="2800" dirty="0">
                <a:latin typeface="Adobe Caslon Pro Bold" pitchFamily="18" charset="0"/>
              </a:rPr>
              <a:t>pop </a:t>
            </a:r>
            <a:r>
              <a:rPr lang="en-US" sz="2800" dirty="0" smtClean="0">
                <a:latin typeface="Adobe Caslon Pro Bold" pitchFamily="18" charset="0"/>
              </a:rPr>
              <a:t>culture and contributed</a:t>
            </a:r>
          </a:p>
          <a:p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     to deeper understanding of globalization.      </a:t>
            </a:r>
          </a:p>
          <a:p>
            <a:r>
              <a:rPr lang="en-US" sz="2800" dirty="0">
                <a:latin typeface="Adobe Caslon Pro Bold" pitchFamily="18" charset="0"/>
              </a:rPr>
              <a:t>       - </a:t>
            </a:r>
            <a:r>
              <a:rPr lang="en-US" sz="2800" dirty="0" smtClean="0">
                <a:latin typeface="Adobe Caslon Pro Bold" pitchFamily="18" charset="0"/>
              </a:rPr>
              <a:t>global audience showed strong interest to a cultural</a:t>
            </a:r>
          </a:p>
          <a:p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     product from Asia, </a:t>
            </a:r>
            <a:r>
              <a:rPr lang="en-US" sz="2800" dirty="0">
                <a:latin typeface="Adobe Caslon Pro Bold" pitchFamily="18" charset="0"/>
              </a:rPr>
              <a:t>and provided a possibility that </a:t>
            </a:r>
            <a:endParaRPr lang="en-US" sz="2800" dirty="0" smtClean="0">
              <a:latin typeface="Adobe Caslon Pro Bold" pitchFamily="18" charset="0"/>
            </a:endParaRPr>
          </a:p>
          <a:p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     other form of global public goods from Asia can</a:t>
            </a:r>
          </a:p>
          <a:p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     spread </a:t>
            </a:r>
            <a:r>
              <a:rPr lang="en-US" sz="2800" dirty="0">
                <a:latin typeface="Adobe Caslon Pro Bold" pitchFamily="18" charset="0"/>
              </a:rPr>
              <a:t>to the rest of </a:t>
            </a:r>
            <a:r>
              <a:rPr lang="en-US" sz="2800" dirty="0" smtClean="0">
                <a:latin typeface="Adobe Caslon Pro Bold" pitchFamily="18" charset="0"/>
              </a:rPr>
              <a:t>the World </a:t>
            </a:r>
            <a:endParaRPr lang="en-US" sz="2800" dirty="0">
              <a:latin typeface="Adobe Caslon Pro Bold" pitchFamily="18" charset="0"/>
            </a:endParaRPr>
          </a:p>
          <a:p>
            <a:endParaRPr lang="en-US" sz="3200" dirty="0" smtClean="0">
              <a:latin typeface="Adobe Caslon Pro Bold" pitchFamily="18" charset="0"/>
            </a:endParaRPr>
          </a:p>
          <a:p>
            <a:r>
              <a:rPr lang="en-US" sz="3200" dirty="0" smtClean="0">
                <a:latin typeface="Adobe Caslon Pro Bold" pitchFamily="18" charset="0"/>
              </a:rPr>
              <a:t>       </a:t>
            </a:r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0406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457201"/>
            <a:ext cx="79248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dobe Caslon Pro Bold" pitchFamily="18" charset="0"/>
                <a:ea typeface="Adobe Fangsong Std R"/>
              </a:rPr>
              <a:t>■ Future, the Next?</a:t>
            </a:r>
            <a:r>
              <a:rPr lang="en-US" sz="2800" dirty="0" smtClean="0">
                <a:latin typeface="Adobe Caslon Pro Bold" pitchFamily="18" charset="0"/>
                <a:ea typeface="Adobe Fangsong Std R"/>
                <a:cs typeface="Times New Roman"/>
              </a:rPr>
              <a:t>→ Beginning of Asian Wave?</a:t>
            </a:r>
            <a:endParaRPr lang="en-US" sz="2800" dirty="0" smtClean="0">
              <a:latin typeface="Adobe Caslon Pro Bold" pitchFamily="18" charset="0"/>
              <a:ea typeface="Adobe Fangsong Std R"/>
            </a:endParaRPr>
          </a:p>
          <a:p>
            <a:r>
              <a:rPr lang="en-US" sz="2800" dirty="0">
                <a:latin typeface="Adobe Caslon Pro Bold" pitchFamily="18" charset="0"/>
                <a:ea typeface="Adobe Fangsong Std R"/>
              </a:rPr>
              <a:t> </a:t>
            </a:r>
            <a:r>
              <a:rPr lang="en-US" sz="2800" dirty="0" smtClean="0">
                <a:latin typeface="Adobe Caslon Pro Bold" pitchFamily="18" charset="0"/>
                <a:ea typeface="Adobe Fangsong Std R"/>
              </a:rPr>
              <a:t>     </a:t>
            </a:r>
            <a:r>
              <a:rPr lang="en-US" sz="2800" dirty="0" smtClean="0">
                <a:latin typeface="Adobe Caslon Pro Bold" pitchFamily="18" charset="0"/>
              </a:rPr>
              <a:t>- </a:t>
            </a:r>
            <a:r>
              <a:rPr lang="en-US" sz="2800" dirty="0">
                <a:latin typeface="Adobe Caslon Pro Bold" pitchFamily="18" charset="0"/>
              </a:rPr>
              <a:t>One Expression of the Rise of </a:t>
            </a:r>
            <a:r>
              <a:rPr lang="en-US" sz="2800" dirty="0" smtClean="0">
                <a:latin typeface="Adobe Caslon Pro Bold" pitchFamily="18" charset="0"/>
              </a:rPr>
              <a:t>Asia</a:t>
            </a:r>
          </a:p>
          <a:p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     </a:t>
            </a:r>
            <a:r>
              <a:rPr lang="en-US" sz="2800" dirty="0" smtClean="0">
                <a:latin typeface="Adobe Caslon Pro Bold" pitchFamily="18" charset="0"/>
                <a:cs typeface="Calibri"/>
              </a:rPr>
              <a:t>▪ b</a:t>
            </a:r>
            <a:r>
              <a:rPr lang="en-US" sz="2800" dirty="0" smtClean="0">
                <a:latin typeface="Adobe Caslon Pro Bold" pitchFamily="18" charset="0"/>
              </a:rPr>
              <a:t>eyond economic powerhouse of the world      </a:t>
            </a:r>
          </a:p>
          <a:p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 - </a:t>
            </a:r>
            <a:r>
              <a:rPr lang="en-US" sz="2800" dirty="0">
                <a:latin typeface="Adobe Caslon Pro Bold" pitchFamily="18" charset="0"/>
              </a:rPr>
              <a:t>China Wave? </a:t>
            </a:r>
            <a:r>
              <a:rPr lang="en-US" sz="2800" dirty="0" smtClean="0">
                <a:solidFill>
                  <a:srgbClr val="FF0000"/>
                </a:solidFill>
                <a:latin typeface="Adobe Caslon Pro Bold" pitchFamily="18" charset="0"/>
              </a:rPr>
              <a:t>Turkish </a:t>
            </a:r>
            <a:r>
              <a:rPr lang="en-US" sz="2800" dirty="0">
                <a:solidFill>
                  <a:srgbClr val="FF0000"/>
                </a:solidFill>
                <a:latin typeface="Adobe Caslon Pro Bold" pitchFamily="18" charset="0"/>
              </a:rPr>
              <a:t>Wave</a:t>
            </a:r>
            <a:r>
              <a:rPr lang="en-US" sz="2800" dirty="0" smtClean="0">
                <a:solidFill>
                  <a:srgbClr val="FF0000"/>
                </a:solidFill>
                <a:latin typeface="Adobe Caslon Pro Bold" pitchFamily="18" charset="0"/>
              </a:rPr>
              <a:t>?</a:t>
            </a:r>
          </a:p>
          <a:p>
            <a:r>
              <a:rPr lang="en-US" sz="2800" dirty="0">
                <a:latin typeface="Adobe Caslon Pro Bold" pitchFamily="18" charset="0"/>
                <a:cs typeface="Times New Roman"/>
              </a:rPr>
              <a:t> </a:t>
            </a:r>
            <a:r>
              <a:rPr lang="en-US" sz="2800" dirty="0" smtClean="0">
                <a:latin typeface="Adobe Caslon Pro Bold" pitchFamily="18" charset="0"/>
                <a:cs typeface="Times New Roman"/>
              </a:rPr>
              <a:t>        </a:t>
            </a:r>
            <a:r>
              <a:rPr lang="en-US" sz="2800" dirty="0" smtClean="0">
                <a:latin typeface="Adobe Caslon Pro Bold" pitchFamily="18" charset="0"/>
                <a:cs typeface="Calibri"/>
              </a:rPr>
              <a:t>▪ </a:t>
            </a:r>
            <a:r>
              <a:rPr lang="en-US" sz="2800" dirty="0" smtClean="0">
                <a:latin typeface="Adobe Caslon Pro Bold" pitchFamily="18" charset="0"/>
              </a:rPr>
              <a:t>in areas, based on Asian values: philosophy</a:t>
            </a:r>
            <a:r>
              <a:rPr lang="en-US" sz="2800" dirty="0">
                <a:latin typeface="Adobe Caslon Pro Bold" pitchFamily="18" charset="0"/>
              </a:rPr>
              <a:t>, </a:t>
            </a:r>
            <a:endParaRPr lang="en-US" sz="2800" dirty="0" smtClean="0">
              <a:latin typeface="Adobe Caslon Pro Bold" pitchFamily="18" charset="0"/>
            </a:endParaRPr>
          </a:p>
          <a:p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       arts, literature</a:t>
            </a:r>
            <a:r>
              <a:rPr lang="en-US" sz="2800" dirty="0">
                <a:latin typeface="Adobe Caslon Pro Bold" pitchFamily="18" charset="0"/>
              </a:rPr>
              <a:t>, </a:t>
            </a:r>
            <a:r>
              <a:rPr lang="en-US" sz="2800" dirty="0" smtClean="0">
                <a:latin typeface="Adobe Caslon Pro Bold" pitchFamily="18" charset="0"/>
              </a:rPr>
              <a:t>diverse culture</a:t>
            </a:r>
            <a:r>
              <a:rPr lang="en-US" sz="2800" dirty="0">
                <a:latin typeface="Adobe Caslon Pro Bold" pitchFamily="18" charset="0"/>
              </a:rPr>
              <a:t>, </a:t>
            </a:r>
            <a:r>
              <a:rPr lang="en-US" sz="2800" dirty="0" smtClean="0">
                <a:latin typeface="Adobe Caslon Pro Bold" pitchFamily="18" charset="0"/>
              </a:rPr>
              <a:t>new </a:t>
            </a:r>
            <a:r>
              <a:rPr lang="en-US" sz="2800" dirty="0">
                <a:latin typeface="Adobe Caslon Pro Bold" pitchFamily="18" charset="0"/>
              </a:rPr>
              <a:t>form </a:t>
            </a:r>
            <a:r>
              <a:rPr lang="en-US" sz="2800" dirty="0" smtClean="0">
                <a:latin typeface="Adobe Caslon Pro Bold" pitchFamily="18" charset="0"/>
              </a:rPr>
              <a:t>of</a:t>
            </a:r>
          </a:p>
          <a:p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       regional and global governance</a:t>
            </a:r>
            <a:r>
              <a:rPr lang="en-US" sz="2800" dirty="0">
                <a:latin typeface="Adobe Caslon Pro Bold" pitchFamily="18" charset="0"/>
              </a:rPr>
              <a:t>, </a:t>
            </a:r>
            <a:r>
              <a:rPr lang="en-US" sz="2800" dirty="0" smtClean="0">
                <a:latin typeface="Adobe Caslon Pro Bold" pitchFamily="18" charset="0"/>
              </a:rPr>
              <a:t>calm way of </a:t>
            </a:r>
          </a:p>
          <a:p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       life in a hectic world, assistance model, etc.</a:t>
            </a:r>
          </a:p>
          <a:p>
            <a:r>
              <a:rPr lang="en-US" sz="2800" dirty="0" smtClean="0">
                <a:latin typeface="Adobe Caslon Pro Bold" pitchFamily="18" charset="0"/>
              </a:rPr>
              <a:t>           * a new economic development model based </a:t>
            </a:r>
          </a:p>
          <a:p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         on ancient Asian thoughts [</a:t>
            </a:r>
            <a:r>
              <a:rPr lang="en-US" sz="2800" dirty="0" err="1" smtClean="0">
                <a:latin typeface="Adobe Caslon Pro Bold" pitchFamily="18" charset="0"/>
              </a:rPr>
              <a:t>Jørgen</a:t>
            </a:r>
            <a:r>
              <a:rPr lang="en-US" sz="2800" dirty="0" smtClean="0">
                <a:latin typeface="Adobe Caslon Pro Bold" pitchFamily="18" charset="0"/>
              </a:rPr>
              <a:t> </a:t>
            </a:r>
            <a:r>
              <a:rPr lang="en-US" sz="2800" dirty="0" err="1" smtClean="0">
                <a:latin typeface="Adobe Caslon Pro Bold" pitchFamily="18" charset="0"/>
              </a:rPr>
              <a:t>Møller</a:t>
            </a:r>
            <a:r>
              <a:rPr lang="en-US" sz="2800" dirty="0" smtClean="0">
                <a:latin typeface="Adobe Caslon Pro Bold" pitchFamily="18" charset="0"/>
              </a:rPr>
              <a:t>, </a:t>
            </a:r>
          </a:p>
          <a:p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         “How  Asia can Shape the World?]</a:t>
            </a:r>
          </a:p>
          <a:p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     * global public goods from East</a:t>
            </a:r>
          </a:p>
          <a:p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           [Kishore </a:t>
            </a:r>
            <a:r>
              <a:rPr lang="en-US" sz="2800" dirty="0" err="1" smtClean="0">
                <a:latin typeface="Adobe Caslon Pro Bold" pitchFamily="18" charset="0"/>
              </a:rPr>
              <a:t>Mahbubani</a:t>
            </a:r>
            <a:r>
              <a:rPr lang="en-US" sz="2800" dirty="0" smtClean="0">
                <a:latin typeface="Adobe Caslon Pro Bold" pitchFamily="18" charset="0"/>
              </a:rPr>
              <a:t>, “Can Asians Think?”]  </a:t>
            </a:r>
            <a:endParaRPr lang="en-US" sz="2800" dirty="0">
              <a:latin typeface="Adobe Caslon Pro Bold" pitchFamily="18" charset="0"/>
            </a:endParaRPr>
          </a:p>
          <a:p>
            <a:endParaRPr lang="en-US" sz="2400" dirty="0"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02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dobe Caslon Pro Bold" pitchFamily="18" charset="0"/>
              </a:rPr>
              <a:t>H.B.Hulbert</a:t>
            </a:r>
            <a:r>
              <a:rPr lang="en-US" sz="3600" dirty="0" smtClean="0">
                <a:latin typeface="Adobe Caslon Pro Bold" pitchFamily="18" charset="0"/>
              </a:rPr>
              <a:t>(American </a:t>
            </a:r>
            <a:r>
              <a:rPr lang="en-US" sz="3600" dirty="0" err="1" smtClean="0">
                <a:latin typeface="Adobe Caslon Pro Bold" pitchFamily="18" charset="0"/>
              </a:rPr>
              <a:t>Traveller</a:t>
            </a:r>
            <a:r>
              <a:rPr lang="en-US" sz="3600" dirty="0" smtClean="0">
                <a:latin typeface="Adobe Caslon Pro Bold" pitchFamily="18" charset="0"/>
              </a:rPr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Adobe Caslon Pro Bold" pitchFamily="18" charset="0"/>
              </a:rPr>
              <a:t>“Korean will be a </a:t>
            </a:r>
            <a:r>
              <a:rPr lang="en-US" sz="2800" dirty="0" err="1" smtClean="0">
                <a:latin typeface="Adobe Caslon Pro Bold" pitchFamily="18" charset="0"/>
              </a:rPr>
              <a:t>Confucianist</a:t>
            </a:r>
            <a:r>
              <a:rPr lang="en-US" sz="2800" dirty="0" smtClean="0">
                <a:latin typeface="Adobe Caslon Pro Bold" pitchFamily="18" charset="0"/>
              </a:rPr>
              <a:t> when in society, 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a Buddhist when he </a:t>
            </a:r>
            <a:r>
              <a:rPr lang="en-US" sz="2800" dirty="0" err="1" smtClean="0">
                <a:latin typeface="Adobe Caslon Pro Bold" pitchFamily="18" charset="0"/>
              </a:rPr>
              <a:t>philosophises</a:t>
            </a:r>
            <a:r>
              <a:rPr lang="en-US" sz="2800" dirty="0" smtClean="0">
                <a:latin typeface="Adobe Caslon Pro Bold" pitchFamily="18" charset="0"/>
              </a:rPr>
              <a:t> and </a:t>
            </a:r>
          </a:p>
          <a:p>
            <a:pPr marL="0" indent="0">
              <a:buNone/>
            </a:pPr>
            <a:r>
              <a:rPr lang="en-US" sz="2800" dirty="0">
                <a:latin typeface="Adobe Caslon Pro Bold" pitchFamily="18" charset="0"/>
              </a:rPr>
              <a:t> </a:t>
            </a:r>
            <a:r>
              <a:rPr lang="en-US" sz="2800" dirty="0" smtClean="0">
                <a:latin typeface="Adobe Caslon Pro Bold" pitchFamily="18" charset="0"/>
              </a:rPr>
              <a:t> a spirit-worshipper when he is in trouble.”</a:t>
            </a:r>
          </a:p>
          <a:p>
            <a:pPr marL="0" indent="0">
              <a:buNone/>
            </a:pPr>
            <a:r>
              <a:rPr lang="en-US" sz="2800" dirty="0" smtClean="0">
                <a:latin typeface="Adobe Caslon Pro Bold"/>
              </a:rPr>
              <a:t>† </a:t>
            </a:r>
            <a:r>
              <a:rPr lang="en-US" sz="2800" dirty="0" smtClean="0">
                <a:latin typeface="Adobe Caslon Pro Bold" pitchFamily="18" charset="0"/>
              </a:rPr>
              <a:t> The Passing of Korea, 1906, New York</a:t>
            </a:r>
          </a:p>
          <a:p>
            <a:endParaRPr lang="en-US" dirty="0"/>
          </a:p>
        </p:txBody>
      </p:sp>
      <p:pic>
        <p:nvPicPr>
          <p:cNvPr id="1026" name="Picture 2" descr="F:\Passing of Korea\hulbert0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0"/>
            <a:ext cx="364948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88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" pitchFamily="18" charset="0"/>
              </a:rPr>
              <a:t>Koreans in 1905</a:t>
            </a:r>
            <a:endParaRPr lang="en-US" dirty="0">
              <a:latin typeface="Adobe Caslo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F:\Passing of Korea\hulbert0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75" y="2534540"/>
            <a:ext cx="202450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Passing of Korea\herbert2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8523" y="1742440"/>
            <a:ext cx="2846723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Passing of Korea\herbert2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84064"/>
            <a:ext cx="2867007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Passing of Korea\herbert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3187" y="3906140"/>
            <a:ext cx="2941431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Passing of Korea\herbert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2800" y="1742440"/>
            <a:ext cx="2948296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49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Caslon Pro" pitchFamily="18" charset="0"/>
              </a:rPr>
              <a:t>Korean Customs</a:t>
            </a:r>
            <a:endParaRPr lang="en-US" dirty="0">
              <a:latin typeface="Adobe Caslo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610600" cy="4525963"/>
          </a:xfrm>
        </p:spPr>
        <p:txBody>
          <a:bodyPr/>
          <a:lstStyle/>
          <a:p>
            <a:pPr marL="0" indent="0" eaLnBrk="0" hangingPunct="0">
              <a:spcBef>
                <a:spcPts val="700"/>
              </a:spcBef>
              <a:buClr>
                <a:schemeClr val="accent2"/>
              </a:buClr>
              <a:buSzPct val="60000"/>
              <a:buNone/>
              <a:defRPr/>
            </a:pPr>
            <a:r>
              <a:rPr lang="en-US" dirty="0" smtClean="0">
                <a:latin typeface="Adobe Caslon Pro" pitchFamily="18" charset="0"/>
                <a:ea typeface="Adobe Fangsong Std R"/>
              </a:rPr>
              <a:t>■ Birth: s</a:t>
            </a:r>
            <a:r>
              <a:rPr lang="en-US" altLang="ko-KR" dirty="0" smtClean="0">
                <a:latin typeface="Adobe Caslon Pro" pitchFamily="18" charset="0"/>
                <a:ea typeface="Cambria Math" pitchFamily="18" charset="0"/>
                <a:cs typeface="Times New Roman" pitchFamily="18" charset="0"/>
              </a:rPr>
              <a:t>traw </a:t>
            </a:r>
            <a:r>
              <a:rPr lang="en-US" altLang="ko-KR" dirty="0">
                <a:latin typeface="Adobe Caslon Pro" pitchFamily="18" charset="0"/>
                <a:ea typeface="Cambria Math" pitchFamily="18" charset="0"/>
                <a:cs typeface="Times New Roman" pitchFamily="18" charset="0"/>
              </a:rPr>
              <a:t>rope to ward off evil </a:t>
            </a:r>
            <a:r>
              <a:rPr lang="en-US" altLang="ko-KR" dirty="0" smtClean="0">
                <a:latin typeface="Adobe Caslon Pro" pitchFamily="18" charset="0"/>
                <a:ea typeface="Cambria Math" pitchFamily="18" charset="0"/>
                <a:cs typeface="Times New Roman" pitchFamily="18" charset="0"/>
              </a:rPr>
              <a:t>spirits(21days)</a:t>
            </a:r>
            <a:endParaRPr lang="en-US" altLang="ko-KR" dirty="0">
              <a:latin typeface="Adobe Caslon Pro" pitchFamily="18" charset="0"/>
              <a:ea typeface="Cambria Math" pitchFamily="18" charset="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Clr>
                <a:schemeClr val="accent2"/>
              </a:buClr>
              <a:buSzPct val="85000"/>
              <a:buNone/>
              <a:defRPr/>
            </a:pPr>
            <a:r>
              <a:rPr lang="en-US" altLang="ko-KR" dirty="0" smtClean="0">
                <a:latin typeface="Adobe Caslon Pro" pitchFamily="18" charset="0"/>
                <a:ea typeface="Cambria Math" pitchFamily="18" charset="0"/>
                <a:cs typeface="Times New Roman" pitchFamily="18" charset="0"/>
              </a:rPr>
              <a:t>     - Boy</a:t>
            </a:r>
            <a:r>
              <a:rPr lang="en-US" altLang="ko-KR" dirty="0">
                <a:latin typeface="Adobe Caslon Pro" pitchFamily="18" charset="0"/>
                <a:ea typeface="Cambria Math" pitchFamily="18" charset="0"/>
                <a:cs typeface="Times New Roman" pitchFamily="18" charset="0"/>
              </a:rPr>
              <a:t>: </a:t>
            </a:r>
            <a:r>
              <a:rPr lang="en-US" altLang="ko-KR" dirty="0" smtClean="0">
                <a:latin typeface="Adobe Caslon Pro" pitchFamily="18" charset="0"/>
                <a:ea typeface="Cambria Math" pitchFamily="18" charset="0"/>
                <a:cs typeface="Times New Roman" pitchFamily="18" charset="0"/>
              </a:rPr>
              <a:t>chilly</a:t>
            </a:r>
            <a:r>
              <a:rPr lang="en-US" altLang="ko-KR" dirty="0">
                <a:latin typeface="Adobe Caslon Pro" pitchFamily="18" charset="0"/>
                <a:ea typeface="Cambria Math" pitchFamily="18" charset="0"/>
                <a:cs typeface="Times New Roman" pitchFamily="18" charset="0"/>
              </a:rPr>
              <a:t>, straw, charcoal </a:t>
            </a:r>
          </a:p>
          <a:p>
            <a:pPr marL="0" indent="0">
              <a:spcBef>
                <a:spcPts val="600"/>
              </a:spcBef>
              <a:buClr>
                <a:schemeClr val="accent2"/>
              </a:buClr>
              <a:buSzPct val="85000"/>
              <a:buNone/>
              <a:defRPr/>
            </a:pPr>
            <a:r>
              <a:rPr lang="en-US" altLang="ko-KR" dirty="0" smtClean="0">
                <a:latin typeface="Adobe Caslon Pro" pitchFamily="18" charset="0"/>
                <a:ea typeface="Cambria Math" pitchFamily="18" charset="0"/>
                <a:cs typeface="Times New Roman" pitchFamily="18" charset="0"/>
              </a:rPr>
              <a:t>     - Girl: seaweed</a:t>
            </a:r>
            <a:r>
              <a:rPr lang="en-US" altLang="ko-KR" dirty="0">
                <a:latin typeface="Adobe Caslon Pro" pitchFamily="18" charset="0"/>
                <a:ea typeface="Cambria Math" pitchFamily="18" charset="0"/>
                <a:cs typeface="Times New Roman" pitchFamily="18" charset="0"/>
              </a:rPr>
              <a:t>, pine needles, </a:t>
            </a:r>
            <a:r>
              <a:rPr lang="en-US" altLang="ko-KR" dirty="0" smtClean="0">
                <a:latin typeface="Adobe Caslon Pro" pitchFamily="18" charset="0"/>
                <a:ea typeface="Cambria Math" pitchFamily="18" charset="0"/>
                <a:cs typeface="Times New Roman" pitchFamily="18" charset="0"/>
              </a:rPr>
              <a:t>papers, charcoal</a:t>
            </a:r>
            <a:endParaRPr lang="en-US" altLang="ko-KR" dirty="0">
              <a:latin typeface="Adobe Caslon Pro" pitchFamily="18" charset="0"/>
              <a:ea typeface="Cambria Math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Adobe Fangsong Std R"/>
              <a:ea typeface="Adobe Fangsong Std R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그림 6" descr="금줄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74658"/>
            <a:ext cx="3291840" cy="265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6" descr="P12500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1" y="3574658"/>
            <a:ext cx="3495381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586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3538</Words>
  <Application>Microsoft Office PowerPoint</Application>
  <PresentationFormat>화면 슬라이드 쇼(4:3)</PresentationFormat>
  <Paragraphs>524</Paragraphs>
  <Slides>62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62</vt:i4>
      </vt:variant>
    </vt:vector>
  </HeadingPairs>
  <TitlesOfParts>
    <vt:vector size="63" baseType="lpstr">
      <vt:lpstr>Office Theme</vt:lpstr>
      <vt:lpstr>Korean Wave</vt:lpstr>
      <vt:lpstr>Contents</vt:lpstr>
      <vt:lpstr> ∆ Brief Introduction on Korea </vt:lpstr>
      <vt:lpstr>슬라이드 4</vt:lpstr>
      <vt:lpstr>슬라이드 5</vt:lpstr>
      <vt:lpstr>Religions of Korea</vt:lpstr>
      <vt:lpstr>H.B.Hulbert(American Traveller)</vt:lpstr>
      <vt:lpstr>Koreans in 1905</vt:lpstr>
      <vt:lpstr>Korean Customs</vt:lpstr>
      <vt:lpstr>슬라이드 10</vt:lpstr>
      <vt:lpstr>∆ Korean Wave (Hallyu)</vt:lpstr>
      <vt:lpstr>International Media Coverage</vt:lpstr>
      <vt:lpstr>슬라이드 13</vt:lpstr>
      <vt:lpstr>슬라이드 14</vt:lpstr>
      <vt:lpstr> Overview of Korean Entertainment Industry </vt:lpstr>
      <vt:lpstr>Positive Domestic Environment for Korean Wave</vt:lpstr>
      <vt:lpstr>슬라이드 17</vt:lpstr>
      <vt:lpstr> Korean Film Industry</vt:lpstr>
      <vt:lpstr>슬라이드 19</vt:lpstr>
      <vt:lpstr>Birth of Korean Blockbusters</vt:lpstr>
      <vt:lpstr>Screen Quota negotiation with U.S. </vt:lpstr>
      <vt:lpstr>Korean Film Export</vt:lpstr>
      <vt:lpstr>슬라이드 23</vt:lpstr>
      <vt:lpstr>슬라이드 24</vt:lpstr>
      <vt:lpstr>Growth of Korean TV Dramas</vt:lpstr>
      <vt:lpstr>Korean Wave in China</vt:lpstr>
      <vt:lpstr>Korean Wave in Southeast Asia</vt:lpstr>
      <vt:lpstr>K-TV Drama beyond Asia</vt:lpstr>
      <vt:lpstr>슬라이드 29</vt:lpstr>
      <vt:lpstr>“Winter Sonata in Japan”</vt:lpstr>
      <vt:lpstr>“Yon-sama” Syndrome in Japan</vt:lpstr>
      <vt:lpstr>슬라이드 32</vt:lpstr>
      <vt:lpstr>슬라이드 33</vt:lpstr>
      <vt:lpstr>슬라이드 34</vt:lpstr>
      <vt:lpstr>Characteristics of K-Drama</vt:lpstr>
      <vt:lpstr>Export and Import of TV Programs</vt:lpstr>
      <vt:lpstr>슬라이드 37</vt:lpstr>
      <vt:lpstr>K-Pop, New Korean Wave</vt:lpstr>
      <vt:lpstr>슬라이드 39</vt:lpstr>
      <vt:lpstr> New Wave: Around the World</vt:lpstr>
      <vt:lpstr>New cultural Phenomena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Why K-Pop’s sudden global popularity?</vt:lpstr>
      <vt:lpstr>슬라이드 54</vt:lpstr>
      <vt:lpstr>슬라이드 55</vt:lpstr>
      <vt:lpstr>Game, Animation, Cartoon, others</vt:lpstr>
      <vt:lpstr>슬라이드 57</vt:lpstr>
      <vt:lpstr>슬라이드 58</vt:lpstr>
      <vt:lpstr>Future of Korean Wave</vt:lpstr>
      <vt:lpstr>슬라이드 60</vt:lpstr>
      <vt:lpstr>슬라이드 61</vt:lpstr>
      <vt:lpstr>슬라이드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Korean Wave</dc:title>
  <dc:creator>Young Cheol Cha</dc:creator>
  <cp:lastModifiedBy>user</cp:lastModifiedBy>
  <cp:revision>450</cp:revision>
  <dcterms:created xsi:type="dcterms:W3CDTF">2012-03-19T05:57:34Z</dcterms:created>
  <dcterms:modified xsi:type="dcterms:W3CDTF">2017-10-07T10:41:30Z</dcterms:modified>
</cp:coreProperties>
</file>